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12" r:id="rId2"/>
    <p:sldId id="470" r:id="rId3"/>
    <p:sldId id="505" r:id="rId4"/>
    <p:sldId id="504" r:id="rId5"/>
    <p:sldId id="463" r:id="rId6"/>
    <p:sldId id="489" r:id="rId7"/>
    <p:sldId id="465" r:id="rId8"/>
    <p:sldId id="486" r:id="rId9"/>
    <p:sldId id="487" r:id="rId10"/>
    <p:sldId id="490" r:id="rId11"/>
    <p:sldId id="491" r:id="rId12"/>
    <p:sldId id="492" r:id="rId13"/>
    <p:sldId id="474" r:id="rId14"/>
    <p:sldId id="493" r:id="rId15"/>
    <p:sldId id="494" r:id="rId16"/>
    <p:sldId id="495" r:id="rId17"/>
    <p:sldId id="496" r:id="rId18"/>
    <p:sldId id="473" r:id="rId19"/>
    <p:sldId id="497" r:id="rId20"/>
    <p:sldId id="498" r:id="rId21"/>
    <p:sldId id="499" r:id="rId22"/>
    <p:sldId id="500" r:id="rId23"/>
    <p:sldId id="501" r:id="rId24"/>
    <p:sldId id="472" r:id="rId25"/>
    <p:sldId id="502" r:id="rId26"/>
    <p:sldId id="503" r:id="rId27"/>
    <p:sldId id="506" r:id="rId28"/>
    <p:sldId id="475" r:id="rId29"/>
    <p:sldId id="477" r:id="rId30"/>
    <p:sldId id="478" r:id="rId31"/>
    <p:sldId id="482" r:id="rId32"/>
    <p:sldId id="524" r:id="rId33"/>
    <p:sldId id="525" r:id="rId34"/>
    <p:sldId id="484" r:id="rId35"/>
    <p:sldId id="483" r:id="rId36"/>
    <p:sldId id="481" r:id="rId37"/>
    <p:sldId id="521" r:id="rId38"/>
    <p:sldId id="485" r:id="rId39"/>
    <p:sldId id="520" r:id="rId40"/>
    <p:sldId id="480" r:id="rId41"/>
    <p:sldId id="510" r:id="rId42"/>
    <p:sldId id="512" r:id="rId43"/>
    <p:sldId id="523" r:id="rId44"/>
    <p:sldId id="522" r:id="rId45"/>
    <p:sldId id="526" r:id="rId46"/>
    <p:sldId id="513" r:id="rId47"/>
    <p:sldId id="519" r:id="rId48"/>
    <p:sldId id="516" r:id="rId49"/>
    <p:sldId id="517" r:id="rId50"/>
    <p:sldId id="518" r:id="rId51"/>
    <p:sldId id="461" r:id="rId52"/>
    <p:sldId id="47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9465"/>
    <a:srgbClr val="DACB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4" autoAdjust="0"/>
    <p:restoredTop sz="94606" autoAdjust="0"/>
  </p:normalViewPr>
  <p:slideViewPr>
    <p:cSldViewPr snapToGrid="0" snapToObjects="1">
      <p:cViewPr varScale="1">
        <p:scale>
          <a:sx n="128" d="100"/>
          <a:sy n="128" d="100"/>
        </p:scale>
        <p:origin x="-10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40E80-734D-8E42-9121-50B2CE61E6C5}" type="datetimeFigureOut">
              <a:rPr lang="en-US" smtClean="0"/>
              <a:t>10/28/15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A1E1F3-EFFF-3244-8B77-46700CC84CD3}" type="slidenum">
              <a:rPr lang="en-US" smtClean="0"/>
              <a:t>‹#›</a:t>
            </a:fld>
            <a:endParaRPr lang="en-US"/>
          </a:p>
        </p:txBody>
      </p:sp>
    </p:spTree>
    <p:extLst>
      <p:ext uri="{BB962C8B-B14F-4D97-AF65-F5344CB8AC3E}">
        <p14:creationId xmlns:p14="http://schemas.microsoft.com/office/powerpoint/2010/main" val="4059705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placing this explication in a broadly consequentialist framework, at some loss of generality.  When this becomes a problem, one could revert to one of the earlier formulations.</a:t>
            </a:r>
          </a:p>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2</a:t>
            </a:fld>
            <a:endParaRPr lang="en-US"/>
          </a:p>
        </p:txBody>
      </p:sp>
    </p:spTree>
    <p:extLst>
      <p:ext uri="{BB962C8B-B14F-4D97-AF65-F5344CB8AC3E}">
        <p14:creationId xmlns:p14="http://schemas.microsoft.com/office/powerpoint/2010/main" val="126733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35</a:t>
            </a:fld>
            <a:endParaRPr lang="en-US"/>
          </a:p>
        </p:txBody>
      </p:sp>
    </p:spTree>
    <p:extLst>
      <p:ext uri="{BB962C8B-B14F-4D97-AF65-F5344CB8AC3E}">
        <p14:creationId xmlns:p14="http://schemas.microsoft.com/office/powerpoint/2010/main" val="32174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36</a:t>
            </a:fld>
            <a:endParaRPr lang="en-US"/>
          </a:p>
        </p:txBody>
      </p:sp>
    </p:spTree>
    <p:extLst>
      <p:ext uri="{BB962C8B-B14F-4D97-AF65-F5344CB8AC3E}">
        <p14:creationId xmlns:p14="http://schemas.microsoft.com/office/powerpoint/2010/main" val="32174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sustainability</a:t>
            </a:r>
            <a:endParaRPr lang="en-US" dirty="0"/>
          </a:p>
        </p:txBody>
      </p:sp>
      <p:sp>
        <p:nvSpPr>
          <p:cNvPr id="4" name="Slide Number Placeholder 3"/>
          <p:cNvSpPr>
            <a:spLocks noGrp="1"/>
          </p:cNvSpPr>
          <p:nvPr>
            <p:ph type="sldNum" sz="quarter" idx="10"/>
          </p:nvPr>
        </p:nvSpPr>
        <p:spPr/>
        <p:txBody>
          <a:bodyPr/>
          <a:lstStyle/>
          <a:p>
            <a:fld id="{8C5AA811-1F34-4F1D-9C0F-99DCF8FC8993}" type="slidenum">
              <a:rPr lang="en-US" smtClean="0"/>
              <a:t>37</a:t>
            </a:fld>
            <a:endParaRPr lang="en-US"/>
          </a:p>
        </p:txBody>
      </p:sp>
    </p:spTree>
    <p:extLst>
      <p:ext uri="{BB962C8B-B14F-4D97-AF65-F5344CB8AC3E}">
        <p14:creationId xmlns:p14="http://schemas.microsoft.com/office/powerpoint/2010/main" val="182892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38</a:t>
            </a:fld>
            <a:endParaRPr lang="en-US"/>
          </a:p>
        </p:txBody>
      </p:sp>
    </p:spTree>
    <p:extLst>
      <p:ext uri="{BB962C8B-B14F-4D97-AF65-F5344CB8AC3E}">
        <p14:creationId xmlns:p14="http://schemas.microsoft.com/office/powerpoint/2010/main" val="321745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to</a:t>
            </a:r>
            <a:r>
              <a:rPr lang="en-US" baseline="0" dirty="0" smtClean="0"/>
              <a:t> the utilitarian supergoal</a:t>
            </a:r>
          </a:p>
          <a:p>
            <a:r>
              <a:rPr lang="en-US" baseline="0" dirty="0" err="1" smtClean="0"/>
              <a:t>Umwertung</a:t>
            </a:r>
            <a:r>
              <a:rPr lang="en-US" baseline="0" dirty="0" smtClean="0"/>
              <a:t> </a:t>
            </a:r>
            <a:r>
              <a:rPr lang="en-US" baseline="0" dirty="0" err="1" smtClean="0"/>
              <a:t>aller</a:t>
            </a:r>
            <a:r>
              <a:rPr lang="en-US" baseline="0" dirty="0" smtClean="0"/>
              <a:t> </a:t>
            </a:r>
            <a:r>
              <a:rPr lang="en-US" baseline="0" dirty="0" err="1" smtClean="0"/>
              <a:t>Werte</a:t>
            </a:r>
            <a:endParaRPr lang="en-US" baseline="0" dirty="0" smtClean="0"/>
          </a:p>
        </p:txBody>
      </p:sp>
      <p:sp>
        <p:nvSpPr>
          <p:cNvPr id="4" name="Slide Number Placeholder 3"/>
          <p:cNvSpPr>
            <a:spLocks noGrp="1"/>
          </p:cNvSpPr>
          <p:nvPr>
            <p:ph type="sldNum" sz="quarter" idx="10"/>
          </p:nvPr>
        </p:nvSpPr>
        <p:spPr/>
        <p:txBody>
          <a:bodyPr/>
          <a:lstStyle/>
          <a:p>
            <a:fld id="{FEA1E1F3-EFFF-3244-8B77-46700CC84CD3}" type="slidenum">
              <a:rPr lang="en-US" smtClean="0"/>
              <a:t>41</a:t>
            </a:fld>
            <a:endParaRPr lang="en-US"/>
          </a:p>
        </p:txBody>
      </p:sp>
    </p:spTree>
    <p:extLst>
      <p:ext uri="{BB962C8B-B14F-4D97-AF65-F5344CB8AC3E}">
        <p14:creationId xmlns:p14="http://schemas.microsoft.com/office/powerpoint/2010/main" val="3304419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to</a:t>
            </a:r>
            <a:r>
              <a:rPr lang="en-US" baseline="0" dirty="0" smtClean="0"/>
              <a:t> the utilitarian supergoal</a:t>
            </a:r>
          </a:p>
          <a:p>
            <a:r>
              <a:rPr lang="en-US" baseline="0" dirty="0" err="1" smtClean="0"/>
              <a:t>Umwertung</a:t>
            </a:r>
            <a:r>
              <a:rPr lang="en-US" baseline="0" dirty="0" smtClean="0"/>
              <a:t> </a:t>
            </a:r>
            <a:r>
              <a:rPr lang="en-US" baseline="0" dirty="0" err="1" smtClean="0"/>
              <a:t>aller</a:t>
            </a:r>
            <a:r>
              <a:rPr lang="en-US" baseline="0" dirty="0" smtClean="0"/>
              <a:t> </a:t>
            </a:r>
            <a:r>
              <a:rPr lang="en-US" baseline="0" dirty="0" err="1" smtClean="0"/>
              <a:t>Werte</a:t>
            </a:r>
            <a:endParaRPr lang="en-US" baseline="0" dirty="0" smtClean="0"/>
          </a:p>
        </p:txBody>
      </p:sp>
      <p:sp>
        <p:nvSpPr>
          <p:cNvPr id="4" name="Slide Number Placeholder 3"/>
          <p:cNvSpPr>
            <a:spLocks noGrp="1"/>
          </p:cNvSpPr>
          <p:nvPr>
            <p:ph type="sldNum" sz="quarter" idx="10"/>
          </p:nvPr>
        </p:nvSpPr>
        <p:spPr/>
        <p:txBody>
          <a:bodyPr/>
          <a:lstStyle/>
          <a:p>
            <a:fld id="{FEA1E1F3-EFFF-3244-8B77-46700CC84CD3}" type="slidenum">
              <a:rPr lang="en-US" smtClean="0"/>
              <a:t>45</a:t>
            </a:fld>
            <a:endParaRPr lang="en-US"/>
          </a:p>
        </p:txBody>
      </p:sp>
    </p:spTree>
    <p:extLst>
      <p:ext uri="{BB962C8B-B14F-4D97-AF65-F5344CB8AC3E}">
        <p14:creationId xmlns:p14="http://schemas.microsoft.com/office/powerpoint/2010/main" val="330441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AA811-1F34-4F1D-9C0F-99DCF8FC8993}" type="slidenum">
              <a:rPr lang="en-US" smtClean="0"/>
              <a:t>48</a:t>
            </a:fld>
            <a:endParaRPr lang="en-US"/>
          </a:p>
        </p:txBody>
      </p:sp>
    </p:spTree>
    <p:extLst>
      <p:ext uri="{BB962C8B-B14F-4D97-AF65-F5344CB8AC3E}">
        <p14:creationId xmlns:p14="http://schemas.microsoft.com/office/powerpoint/2010/main" val="271393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AA811-1F34-4F1D-9C0F-99DCF8FC8993}" type="slidenum">
              <a:rPr lang="en-US" smtClean="0"/>
              <a:t>49</a:t>
            </a:fld>
            <a:endParaRPr lang="en-US"/>
          </a:p>
        </p:txBody>
      </p:sp>
    </p:spTree>
    <p:extLst>
      <p:ext uri="{BB962C8B-B14F-4D97-AF65-F5344CB8AC3E}">
        <p14:creationId xmlns:p14="http://schemas.microsoft.com/office/powerpoint/2010/main" val="271393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placing this explication in a broadly consequentialist framework, at some loss of generality.  When this becomes a problem, one could revert to one of the earlier formulations.</a:t>
            </a:r>
          </a:p>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3</a:t>
            </a:fld>
            <a:endParaRPr lang="en-US"/>
          </a:p>
        </p:txBody>
      </p:sp>
    </p:spTree>
    <p:extLst>
      <p:ext uri="{BB962C8B-B14F-4D97-AF65-F5344CB8AC3E}">
        <p14:creationId xmlns:p14="http://schemas.microsoft.com/office/powerpoint/2010/main" val="126733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placing this explication in a broadly consequentialist framework, at some loss of generality.  When this becomes a problem, one could revert to one of the earlier formulations.</a:t>
            </a:r>
          </a:p>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4</a:t>
            </a:fld>
            <a:endParaRPr lang="en-US"/>
          </a:p>
        </p:txBody>
      </p:sp>
    </p:spTree>
    <p:extLst>
      <p:ext uri="{BB962C8B-B14F-4D97-AF65-F5344CB8AC3E}">
        <p14:creationId xmlns:p14="http://schemas.microsoft.com/office/powerpoint/2010/main" val="126733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27</a:t>
            </a:fld>
            <a:endParaRPr lang="en-US"/>
          </a:p>
        </p:txBody>
      </p:sp>
    </p:spTree>
    <p:extLst>
      <p:ext uri="{BB962C8B-B14F-4D97-AF65-F5344CB8AC3E}">
        <p14:creationId xmlns:p14="http://schemas.microsoft.com/office/powerpoint/2010/main" val="58442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graph 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Evaluation functions in Go take into account both territory controlled, influence of stones, number of prisoners and life and death of groups on the board.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28</a:t>
            </a:fld>
            <a:endParaRPr lang="en-US"/>
          </a:p>
        </p:txBody>
      </p:sp>
    </p:spTree>
    <p:extLst>
      <p:ext uri="{BB962C8B-B14F-4D97-AF65-F5344CB8AC3E}">
        <p14:creationId xmlns:p14="http://schemas.microsoft.com/office/powerpoint/2010/main" val="32174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29</a:t>
            </a:fld>
            <a:endParaRPr lang="en-US"/>
          </a:p>
        </p:txBody>
      </p:sp>
    </p:spTree>
    <p:extLst>
      <p:ext uri="{BB962C8B-B14F-4D97-AF65-F5344CB8AC3E}">
        <p14:creationId xmlns:p14="http://schemas.microsoft.com/office/powerpoint/2010/main" val="32174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30</a:t>
            </a:fld>
            <a:endParaRPr lang="en-US"/>
          </a:p>
        </p:txBody>
      </p:sp>
    </p:spTree>
    <p:extLst>
      <p:ext uri="{BB962C8B-B14F-4D97-AF65-F5344CB8AC3E}">
        <p14:creationId xmlns:p14="http://schemas.microsoft.com/office/powerpoint/2010/main" val="32174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A1E1F3-EFFF-3244-8B77-46700CC84CD3}" type="slidenum">
              <a:rPr lang="en-US" smtClean="0"/>
              <a:t>31</a:t>
            </a:fld>
            <a:endParaRPr lang="en-US"/>
          </a:p>
        </p:txBody>
      </p:sp>
    </p:spTree>
    <p:extLst>
      <p:ext uri="{BB962C8B-B14F-4D97-AF65-F5344CB8AC3E}">
        <p14:creationId xmlns:p14="http://schemas.microsoft.com/office/powerpoint/2010/main" val="32174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5AA811-1F34-4F1D-9C0F-99DCF8FC8993}" type="slidenum">
              <a:rPr lang="en-US" smtClean="0"/>
              <a:t>33</a:t>
            </a:fld>
            <a:endParaRPr lang="en-US"/>
          </a:p>
        </p:txBody>
      </p:sp>
    </p:spTree>
    <p:extLst>
      <p:ext uri="{BB962C8B-B14F-4D97-AF65-F5344CB8AC3E}">
        <p14:creationId xmlns:p14="http://schemas.microsoft.com/office/powerpoint/2010/main" val="110168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10/28/15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C946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66449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000" kern="1200">
          <a:solidFill>
            <a:srgbClr val="0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800" kern="1200">
          <a:solidFill>
            <a:srgbClr val="000000"/>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600" kern="1200">
          <a:solidFill>
            <a:srgbClr val="000000"/>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600" kern="1200">
          <a:solidFill>
            <a:srgbClr val="000000"/>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microsoft.com/office/2007/relationships/hdphoto" Target="../media/hdphoto1.wdp"/><Relationship Id="rId7" Type="http://schemas.openxmlformats.org/officeDocument/2006/relationships/image" Target="../media/image11.jpeg"/><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microsoft.com/office/2007/relationships/hdphoto" Target="../media/hdphoto1.wdp"/><Relationship Id="rId7" Type="http://schemas.openxmlformats.org/officeDocument/2006/relationships/image" Target="../media/image11.jpeg"/><Relationship Id="rId8" Type="http://schemas.openxmlformats.org/officeDocument/2006/relationships/image" Target="../media/image12.png"/><Relationship Id="rId9" Type="http://schemas.openxmlformats.org/officeDocument/2006/relationships/image" Target="../media/image13.gi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C946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335" y="3858875"/>
            <a:ext cx="4353233" cy="1939796"/>
          </a:xfrm>
        </p:spPr>
        <p:txBody>
          <a:bodyPr>
            <a:normAutofit/>
          </a:bodyPr>
          <a:lstStyle/>
          <a:p>
            <a:r>
              <a:rPr lang="en-US" sz="2400" b="1" dirty="0" smtClean="0">
                <a:solidFill>
                  <a:schemeClr val="bg1"/>
                </a:solidFill>
              </a:rPr>
              <a:t>Professor Nick Bostrom</a:t>
            </a:r>
          </a:p>
          <a:p>
            <a:r>
              <a:rPr lang="en-US" sz="2000" dirty="0" smtClean="0">
                <a:solidFill>
                  <a:schemeClr val="bg1"/>
                </a:solidFill>
              </a:rPr>
              <a:t>Director, Future of Humanity Institute</a:t>
            </a:r>
          </a:p>
          <a:p>
            <a:r>
              <a:rPr lang="en-US" sz="2000" dirty="0" smtClean="0">
                <a:solidFill>
                  <a:schemeClr val="bg1"/>
                </a:solidFill>
              </a:rPr>
              <a:t>Oxford Martin School</a:t>
            </a:r>
          </a:p>
          <a:p>
            <a:r>
              <a:rPr lang="en-US" sz="2000" dirty="0" smtClean="0">
                <a:solidFill>
                  <a:schemeClr val="bg1"/>
                </a:solidFill>
              </a:rPr>
              <a:t>Oxford University</a:t>
            </a:r>
            <a:endParaRPr lang="en-US" sz="2000" dirty="0">
              <a:solidFill>
                <a:schemeClr val="bg1"/>
              </a:solidFill>
            </a:endParaRPr>
          </a:p>
        </p:txBody>
      </p:sp>
      <p:pic>
        <p:nvPicPr>
          <p:cNvPr id="7" name="Picture 6" descr="book-cover-lite-(2-Jul-2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722" y="3858874"/>
            <a:ext cx="2014882" cy="2999125"/>
          </a:xfrm>
          <a:prstGeom prst="rect">
            <a:avLst/>
          </a:prstGeom>
        </p:spPr>
      </p:pic>
      <p:sp>
        <p:nvSpPr>
          <p:cNvPr id="2" name="TextBox 1"/>
          <p:cNvSpPr txBox="1"/>
          <p:nvPr/>
        </p:nvSpPr>
        <p:spPr>
          <a:xfrm>
            <a:off x="1142335" y="1411863"/>
            <a:ext cx="6775961" cy="1569660"/>
          </a:xfrm>
          <a:prstGeom prst="rect">
            <a:avLst/>
          </a:prstGeom>
          <a:noFill/>
        </p:spPr>
        <p:txBody>
          <a:bodyPr wrap="square" rtlCol="0">
            <a:spAutoFit/>
          </a:bodyPr>
          <a:lstStyle/>
          <a:p>
            <a:r>
              <a:rPr lang="en-US" sz="4800" dirty="0" smtClean="0"/>
              <a:t>Crucial Considerations and Wise Philanthropy</a:t>
            </a:r>
            <a:endParaRPr lang="en-US" sz="4800" dirty="0"/>
          </a:p>
        </p:txBody>
      </p:sp>
    </p:spTree>
    <p:extLst>
      <p:ext uri="{BB962C8B-B14F-4D97-AF65-F5344CB8AC3E}">
        <p14:creationId xmlns:p14="http://schemas.microsoft.com/office/powerpoint/2010/main" val="3618922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Should I vote in the national election?</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a:t>
            </a:r>
            <a:r>
              <a:rPr lang="en-US" sz="1600" dirty="0" smtClean="0">
                <a:solidFill>
                  <a:srgbClr val="000000"/>
                </a:solidFill>
                <a:ea typeface="Baskerville"/>
              </a:rPr>
              <a:t>A1)  I </a:t>
            </a:r>
            <a:r>
              <a:rPr lang="en-US" sz="1600" dirty="0">
                <a:solidFill>
                  <a:srgbClr val="000000"/>
                </a:solidFill>
                <a:ea typeface="Baskerville"/>
              </a:rPr>
              <a:t>should vote in order to put the better candidate into office.</a:t>
            </a:r>
          </a:p>
          <a:p>
            <a:pPr marL="0" indent="0">
              <a:buNone/>
            </a:pPr>
            <a:r>
              <a:rPr lang="en-US" sz="1600" dirty="0">
                <a:solidFill>
                  <a:srgbClr val="000000"/>
                </a:solidFill>
                <a:ea typeface="Baskerville"/>
              </a:rPr>
              <a:t>(A2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My </a:t>
            </a:r>
            <a:r>
              <a:rPr lang="en-US" sz="1600" dirty="0">
                <a:solidFill>
                  <a:srgbClr val="000000"/>
                </a:solidFill>
                <a:ea typeface="Baskerville"/>
              </a:rPr>
              <a:t>vote is extremely unlikely to make a difference.  I should not vote but put my time to better use.</a:t>
            </a:r>
          </a:p>
          <a:p>
            <a:pPr marL="0" indent="0">
              <a:buNone/>
            </a:pPr>
            <a:r>
              <a:rPr lang="en-US" sz="1600" dirty="0">
                <a:solidFill>
                  <a:srgbClr val="000000"/>
                </a:solidFill>
                <a:ea typeface="Baskerville"/>
              </a:rPr>
              <a:t>(A3</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Although </a:t>
            </a:r>
            <a:r>
              <a:rPr lang="en-US" sz="1600" dirty="0">
                <a:solidFill>
                  <a:srgbClr val="000000"/>
                </a:solidFill>
                <a:ea typeface="Baskerville"/>
              </a:rPr>
              <a:t>it is unlikely that my vote would make a difference, the stakes are very high: millions of lives are affected by the president.  So even if the chance of my vote being decisive is only one in several millions, the expected benefit is large enough to be worth a trip to the polling station.</a:t>
            </a:r>
          </a:p>
          <a:p>
            <a:pPr marL="0" indent="0">
              <a:buNone/>
            </a:pPr>
            <a:r>
              <a:rPr lang="en-US" sz="1600" dirty="0">
                <a:solidFill>
                  <a:srgbClr val="000000"/>
                </a:solidFill>
                <a:ea typeface="Baskerville"/>
              </a:rPr>
              <a:t>(A4</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If </a:t>
            </a:r>
            <a:r>
              <a:rPr lang="en-US" sz="1600" dirty="0">
                <a:solidFill>
                  <a:srgbClr val="000000"/>
                </a:solidFill>
                <a:ea typeface="Baskerville"/>
              </a:rPr>
              <a:t>the election is not close, my vote will make no difference.  If the election </a:t>
            </a:r>
            <a:r>
              <a:rPr lang="en-US" sz="1600" i="1" dirty="0">
                <a:solidFill>
                  <a:srgbClr val="000000"/>
                </a:solidFill>
                <a:ea typeface="Baskerville"/>
              </a:rPr>
              <a:t>is</a:t>
            </a:r>
            <a:r>
              <a:rPr lang="en-US" sz="1600" dirty="0">
                <a:solidFill>
                  <a:srgbClr val="000000"/>
                </a:solidFill>
                <a:ea typeface="Baskerville"/>
              </a:rPr>
              <a:t> close, approximately half the votes will be for the wrong candidate—implying that either the candidates are of almost exactly equal merit (and it scarcely matters who wins) or a typical voter’s </a:t>
            </a:r>
            <a:r>
              <a:rPr lang="en-US" sz="1600" dirty="0" smtClean="0">
                <a:solidFill>
                  <a:srgbClr val="000000"/>
                </a:solidFill>
                <a:ea typeface="Baskerville"/>
              </a:rPr>
              <a:t>judgment </a:t>
            </a:r>
            <a:r>
              <a:rPr lang="en-US" sz="1600" dirty="0">
                <a:solidFill>
                  <a:srgbClr val="000000"/>
                </a:solidFill>
                <a:ea typeface="Baskerville"/>
              </a:rPr>
              <a:t>of the candidates’ merit is </a:t>
            </a:r>
            <a:r>
              <a:rPr lang="en-US" sz="1600" i="1" dirty="0">
                <a:solidFill>
                  <a:srgbClr val="000000"/>
                </a:solidFill>
                <a:ea typeface="Baskerville"/>
              </a:rPr>
              <a:t>extremely</a:t>
            </a:r>
            <a:r>
              <a:rPr lang="en-US" sz="1600" dirty="0">
                <a:solidFill>
                  <a:srgbClr val="000000"/>
                </a:solidFill>
                <a:ea typeface="Baskerville"/>
              </a:rPr>
              <a:t> unreliable and carries almost no signal.  I should not bother to vote</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215737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Should I vote in the national election?</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a:t>
            </a:r>
            <a:r>
              <a:rPr lang="en-US" sz="1600" dirty="0" smtClean="0">
                <a:solidFill>
                  <a:srgbClr val="000000"/>
                </a:solidFill>
                <a:ea typeface="Baskerville"/>
              </a:rPr>
              <a:t>A1)  I </a:t>
            </a:r>
            <a:r>
              <a:rPr lang="en-US" sz="1600" dirty="0">
                <a:solidFill>
                  <a:srgbClr val="000000"/>
                </a:solidFill>
                <a:ea typeface="Baskerville"/>
              </a:rPr>
              <a:t>should vote in order to put the better candidate into office.</a:t>
            </a:r>
          </a:p>
          <a:p>
            <a:pPr marL="0" indent="0">
              <a:buNone/>
            </a:pPr>
            <a:r>
              <a:rPr lang="en-US" sz="1600" dirty="0">
                <a:solidFill>
                  <a:srgbClr val="000000"/>
                </a:solidFill>
                <a:ea typeface="Baskerville"/>
              </a:rPr>
              <a:t>(A2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My </a:t>
            </a:r>
            <a:r>
              <a:rPr lang="en-US" sz="1600" dirty="0">
                <a:solidFill>
                  <a:srgbClr val="000000"/>
                </a:solidFill>
                <a:ea typeface="Baskerville"/>
              </a:rPr>
              <a:t>vote is extremely unlikely to make a difference.  I should not vote but put my time to better use.</a:t>
            </a:r>
          </a:p>
          <a:p>
            <a:pPr marL="0" indent="0">
              <a:buNone/>
            </a:pPr>
            <a:r>
              <a:rPr lang="en-US" sz="1600" dirty="0">
                <a:solidFill>
                  <a:srgbClr val="000000"/>
                </a:solidFill>
                <a:ea typeface="Baskerville"/>
              </a:rPr>
              <a:t>(A3</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Although </a:t>
            </a:r>
            <a:r>
              <a:rPr lang="en-US" sz="1600" dirty="0">
                <a:solidFill>
                  <a:srgbClr val="000000"/>
                </a:solidFill>
                <a:ea typeface="Baskerville"/>
              </a:rPr>
              <a:t>it is unlikely that my vote would make a difference, the stakes are very high: millions of lives are affected by the president.  So even if the chance of my vote being decisive is only one in several millions, the expected benefit is large enough to be worth a trip to the polling station.</a:t>
            </a:r>
          </a:p>
          <a:p>
            <a:pPr marL="0" indent="0">
              <a:buNone/>
            </a:pPr>
            <a:r>
              <a:rPr lang="en-US" sz="1600" dirty="0">
                <a:solidFill>
                  <a:srgbClr val="000000"/>
                </a:solidFill>
                <a:ea typeface="Baskerville"/>
              </a:rPr>
              <a:t>(A4</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If </a:t>
            </a:r>
            <a:r>
              <a:rPr lang="en-US" sz="1600" dirty="0">
                <a:solidFill>
                  <a:srgbClr val="000000"/>
                </a:solidFill>
                <a:ea typeface="Baskerville"/>
              </a:rPr>
              <a:t>the election is not close, my vote will make no difference.  If the election </a:t>
            </a:r>
            <a:r>
              <a:rPr lang="en-US" sz="1600" i="1" dirty="0">
                <a:solidFill>
                  <a:srgbClr val="000000"/>
                </a:solidFill>
                <a:ea typeface="Baskerville"/>
              </a:rPr>
              <a:t>is</a:t>
            </a:r>
            <a:r>
              <a:rPr lang="en-US" sz="1600" dirty="0">
                <a:solidFill>
                  <a:srgbClr val="000000"/>
                </a:solidFill>
                <a:ea typeface="Baskerville"/>
              </a:rPr>
              <a:t> close, approximately half the votes will be for the wrong candidate—implying that either the candidates are of almost exactly equal merit (and it scarcely matters who wins) or a typical voter’s </a:t>
            </a:r>
            <a:r>
              <a:rPr lang="en-US" sz="1600" dirty="0" smtClean="0">
                <a:solidFill>
                  <a:srgbClr val="000000"/>
                </a:solidFill>
                <a:ea typeface="Baskerville"/>
              </a:rPr>
              <a:t>judgment </a:t>
            </a:r>
            <a:r>
              <a:rPr lang="en-US" sz="1600" dirty="0">
                <a:solidFill>
                  <a:srgbClr val="000000"/>
                </a:solidFill>
                <a:ea typeface="Baskerville"/>
              </a:rPr>
              <a:t>of the candidates’ merit is </a:t>
            </a:r>
            <a:r>
              <a:rPr lang="en-US" sz="1600" i="1" dirty="0">
                <a:solidFill>
                  <a:srgbClr val="000000"/>
                </a:solidFill>
                <a:ea typeface="Baskerville"/>
              </a:rPr>
              <a:t>extremely</a:t>
            </a:r>
            <a:r>
              <a:rPr lang="en-US" sz="1600" dirty="0">
                <a:solidFill>
                  <a:srgbClr val="000000"/>
                </a:solidFill>
                <a:ea typeface="Baskerville"/>
              </a:rPr>
              <a:t> unreliable and carries almost no signal.  I should not bother to vote.</a:t>
            </a:r>
          </a:p>
          <a:p>
            <a:pPr marL="0" indent="0">
              <a:buNone/>
            </a:pPr>
            <a:r>
              <a:rPr lang="en-US" sz="1600" dirty="0">
                <a:solidFill>
                  <a:srgbClr val="000000"/>
                </a:solidFill>
                <a:ea typeface="Baskerville"/>
              </a:rPr>
              <a:t>(A5</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I </a:t>
            </a:r>
            <a:r>
              <a:rPr lang="en-US" sz="1600" dirty="0">
                <a:solidFill>
                  <a:srgbClr val="000000"/>
                </a:solidFill>
                <a:ea typeface="Baskerville"/>
              </a:rPr>
              <a:t>am a much better judge of the candidates’ merits than is the typical voter.  I should vote</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307368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Should I vote in the national election?</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a:t>
            </a:r>
            <a:r>
              <a:rPr lang="en-US" sz="1600" dirty="0" smtClean="0">
                <a:solidFill>
                  <a:srgbClr val="000000"/>
                </a:solidFill>
                <a:ea typeface="Baskerville"/>
              </a:rPr>
              <a:t>A1)  I </a:t>
            </a:r>
            <a:r>
              <a:rPr lang="en-US" sz="1600" dirty="0">
                <a:solidFill>
                  <a:srgbClr val="000000"/>
                </a:solidFill>
                <a:ea typeface="Baskerville"/>
              </a:rPr>
              <a:t>should vote in order to put the better candidate into office.</a:t>
            </a:r>
          </a:p>
          <a:p>
            <a:pPr marL="0" indent="0">
              <a:buNone/>
            </a:pPr>
            <a:r>
              <a:rPr lang="en-US" sz="1600" dirty="0">
                <a:solidFill>
                  <a:srgbClr val="000000"/>
                </a:solidFill>
                <a:ea typeface="Baskerville"/>
              </a:rPr>
              <a:t>(A2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My </a:t>
            </a:r>
            <a:r>
              <a:rPr lang="en-US" sz="1600" dirty="0">
                <a:solidFill>
                  <a:srgbClr val="000000"/>
                </a:solidFill>
                <a:ea typeface="Baskerville"/>
              </a:rPr>
              <a:t>vote is extremely unlikely to make a difference.  I should not vote but put my time to better use.</a:t>
            </a:r>
          </a:p>
          <a:p>
            <a:pPr marL="0" indent="0">
              <a:buNone/>
            </a:pPr>
            <a:r>
              <a:rPr lang="en-US" sz="1600" dirty="0">
                <a:solidFill>
                  <a:srgbClr val="000000"/>
                </a:solidFill>
                <a:ea typeface="Baskerville"/>
              </a:rPr>
              <a:t>(A3</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Although </a:t>
            </a:r>
            <a:r>
              <a:rPr lang="en-US" sz="1600" dirty="0">
                <a:solidFill>
                  <a:srgbClr val="000000"/>
                </a:solidFill>
                <a:ea typeface="Baskerville"/>
              </a:rPr>
              <a:t>it is unlikely that my vote would make a difference, the stakes are very high: millions of lives are affected by the president.  So even if the chance of my vote being decisive is only one in several millions, the expected benefit is large enough to be worth a trip to the polling station.</a:t>
            </a:r>
          </a:p>
          <a:p>
            <a:pPr marL="0" indent="0">
              <a:buNone/>
            </a:pPr>
            <a:r>
              <a:rPr lang="en-US" sz="1600" dirty="0">
                <a:solidFill>
                  <a:srgbClr val="000000"/>
                </a:solidFill>
                <a:ea typeface="Baskerville"/>
              </a:rPr>
              <a:t>(A4</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If </a:t>
            </a:r>
            <a:r>
              <a:rPr lang="en-US" sz="1600" dirty="0">
                <a:solidFill>
                  <a:srgbClr val="000000"/>
                </a:solidFill>
                <a:ea typeface="Baskerville"/>
              </a:rPr>
              <a:t>the election is not close, my vote will make no difference.  If the election </a:t>
            </a:r>
            <a:r>
              <a:rPr lang="en-US" sz="1600" i="1" dirty="0">
                <a:solidFill>
                  <a:srgbClr val="000000"/>
                </a:solidFill>
                <a:ea typeface="Baskerville"/>
              </a:rPr>
              <a:t>is</a:t>
            </a:r>
            <a:r>
              <a:rPr lang="en-US" sz="1600" dirty="0">
                <a:solidFill>
                  <a:srgbClr val="000000"/>
                </a:solidFill>
                <a:ea typeface="Baskerville"/>
              </a:rPr>
              <a:t> close, approximately half the votes will be for the wrong candidate—implying that either the candidates are of almost exactly equal merit (and it scarcely matters who wins) or a typical voter’s </a:t>
            </a:r>
            <a:r>
              <a:rPr lang="en-US" sz="1600" dirty="0" smtClean="0">
                <a:solidFill>
                  <a:srgbClr val="000000"/>
                </a:solidFill>
                <a:ea typeface="Baskerville"/>
              </a:rPr>
              <a:t>judgment </a:t>
            </a:r>
            <a:r>
              <a:rPr lang="en-US" sz="1600" dirty="0">
                <a:solidFill>
                  <a:srgbClr val="000000"/>
                </a:solidFill>
                <a:ea typeface="Baskerville"/>
              </a:rPr>
              <a:t>of the candidates’ merit is </a:t>
            </a:r>
            <a:r>
              <a:rPr lang="en-US" sz="1600" i="1" dirty="0">
                <a:solidFill>
                  <a:srgbClr val="000000"/>
                </a:solidFill>
                <a:ea typeface="Baskerville"/>
              </a:rPr>
              <a:t>extremely</a:t>
            </a:r>
            <a:r>
              <a:rPr lang="en-US" sz="1600" dirty="0">
                <a:solidFill>
                  <a:srgbClr val="000000"/>
                </a:solidFill>
                <a:ea typeface="Baskerville"/>
              </a:rPr>
              <a:t> unreliable and carries almost no signal.  I should not bother to vote.</a:t>
            </a:r>
          </a:p>
          <a:p>
            <a:pPr marL="0" indent="0">
              <a:buNone/>
            </a:pPr>
            <a:r>
              <a:rPr lang="en-US" sz="1600" dirty="0">
                <a:solidFill>
                  <a:srgbClr val="000000"/>
                </a:solidFill>
                <a:ea typeface="Baskerville"/>
              </a:rPr>
              <a:t>(A5</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I </a:t>
            </a:r>
            <a:r>
              <a:rPr lang="en-US" sz="1600" dirty="0">
                <a:solidFill>
                  <a:srgbClr val="000000"/>
                </a:solidFill>
                <a:ea typeface="Baskerville"/>
              </a:rPr>
              <a:t>am a much better judge of the candidates’ merits than is the typical voter.  I should vote.</a:t>
            </a:r>
          </a:p>
          <a:p>
            <a:pPr marL="0" indent="0">
              <a:buNone/>
            </a:pPr>
            <a:r>
              <a:rPr lang="en-US" sz="1600" dirty="0">
                <a:solidFill>
                  <a:srgbClr val="000000"/>
                </a:solidFill>
                <a:ea typeface="Baskerville"/>
              </a:rPr>
              <a:t>(A6</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Psychological </a:t>
            </a:r>
            <a:r>
              <a:rPr lang="en-US" sz="1600" dirty="0">
                <a:solidFill>
                  <a:srgbClr val="000000"/>
                </a:solidFill>
                <a:ea typeface="Baskerville"/>
              </a:rPr>
              <a:t>studies show that people tend to be overconfident: almost everybody believes themselves to be above average, but they are as likely to be wrong as right about that.  If I’m as likely to vote for the wrong candidate as is the typical voter, then my vote would add negligible information to the selection process.  I should not vote</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63107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I vote in the national election? (</a:t>
            </a:r>
            <a:r>
              <a:rPr lang="en-GB" dirty="0" err="1" smtClean="0"/>
              <a:t>cont</a:t>
            </a:r>
            <a:r>
              <a:rPr lang="en-GB" dirty="0" smtClean="0"/>
              <a:t>…)</a:t>
            </a:r>
            <a:endParaRPr lang="en-GB" dirty="0"/>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Arial"/>
              </a:rPr>
              <a:t>(A7</a:t>
            </a:r>
            <a:r>
              <a:rPr lang="en-US" sz="1600" dirty="0" smtClean="0">
                <a:solidFill>
                  <a:srgbClr val="000000"/>
                </a:solidFill>
                <a:ea typeface="Arial"/>
              </a:rPr>
              <a:t>)  The </a:t>
            </a:r>
            <a:r>
              <a:rPr lang="en-US" sz="1600" dirty="0">
                <a:solidFill>
                  <a:srgbClr val="000000"/>
                </a:solidFill>
                <a:ea typeface="Arial"/>
              </a:rPr>
              <a:t>fact that I have gone through the previous six steps demonstrates that I am exceptionally savvy.  I’m therefore more likely to pick the best candidate.  I should vote</a:t>
            </a:r>
            <a:r>
              <a:rPr lang="en-US" sz="1600" dirty="0" smtClean="0">
                <a:solidFill>
                  <a:srgbClr val="000000"/>
                </a:solidFill>
                <a:ea typeface="Arial"/>
              </a:rPr>
              <a:t>.</a:t>
            </a:r>
            <a:endParaRPr lang="en-US" sz="1600" dirty="0">
              <a:solidFill>
                <a:srgbClr val="000000"/>
              </a:solidFill>
              <a:ea typeface="Baskerville"/>
            </a:endParaRPr>
          </a:p>
        </p:txBody>
      </p:sp>
    </p:spTree>
    <p:extLst>
      <p:ext uri="{BB962C8B-B14F-4D97-AF65-F5344CB8AC3E}">
        <p14:creationId xmlns:p14="http://schemas.microsoft.com/office/powerpoint/2010/main" val="239004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I vote in the national election? (</a:t>
            </a:r>
            <a:r>
              <a:rPr lang="en-GB" dirty="0" err="1" smtClean="0"/>
              <a:t>cont</a:t>
            </a:r>
            <a:r>
              <a:rPr lang="en-GB" dirty="0" smtClean="0"/>
              <a:t>…)</a:t>
            </a:r>
            <a:endParaRPr lang="en-GB" dirty="0"/>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Arial"/>
              </a:rPr>
              <a:t>(A7</a:t>
            </a:r>
            <a:r>
              <a:rPr lang="en-US" sz="1600" dirty="0" smtClean="0">
                <a:solidFill>
                  <a:srgbClr val="000000"/>
                </a:solidFill>
                <a:ea typeface="Arial"/>
              </a:rPr>
              <a:t>)  The </a:t>
            </a:r>
            <a:r>
              <a:rPr lang="en-US" sz="1600" dirty="0">
                <a:solidFill>
                  <a:srgbClr val="000000"/>
                </a:solidFill>
                <a:ea typeface="Arial"/>
              </a:rPr>
              <a:t>fact that I have gone through the previous six steps demonstrates that I am exceptionally savvy.  I’m therefore more likely to pick the best candidate.  I should vote</a:t>
            </a:r>
            <a:r>
              <a:rPr lang="en-US" sz="1600" dirty="0" smtClean="0">
                <a:solidFill>
                  <a:srgbClr val="000000"/>
                </a:solidFill>
                <a:ea typeface="Arial"/>
              </a:rPr>
              <a:t>.</a:t>
            </a:r>
            <a:r>
              <a:rPr lang="en-US" sz="1600" dirty="0">
                <a:solidFill>
                  <a:srgbClr val="000000"/>
                </a:solidFill>
                <a:ea typeface="Arial"/>
              </a:rPr>
              <a:t>
(A8</a:t>
            </a:r>
            <a:r>
              <a:rPr lang="en-US" sz="1600" dirty="0" smtClean="0">
                <a:solidFill>
                  <a:srgbClr val="000000"/>
                </a:solidFill>
                <a:ea typeface="Arial"/>
              </a:rPr>
              <a:t>)  If </a:t>
            </a:r>
            <a:r>
              <a:rPr lang="en-US" sz="1600" dirty="0">
                <a:solidFill>
                  <a:srgbClr val="000000"/>
                </a:solidFill>
                <a:ea typeface="Arial"/>
              </a:rPr>
              <a:t>I’m really so special, then the opportunity cost of my going to the polling booth is especially high.  I should not vote but instead devote my rare abilities to some higher-value activity</a:t>
            </a:r>
            <a:r>
              <a:rPr lang="en-US" sz="1600" dirty="0" smtClean="0">
                <a:solidFill>
                  <a:srgbClr val="000000"/>
                </a:solidFill>
                <a:ea typeface="Arial"/>
              </a:rPr>
              <a:t>.</a:t>
            </a:r>
            <a:endParaRPr lang="en-US" sz="1600" dirty="0">
              <a:solidFill>
                <a:srgbClr val="000000"/>
              </a:solidFill>
              <a:ea typeface="Baskerville"/>
            </a:endParaRPr>
          </a:p>
        </p:txBody>
      </p:sp>
    </p:spTree>
    <p:extLst>
      <p:ext uri="{BB962C8B-B14F-4D97-AF65-F5344CB8AC3E}">
        <p14:creationId xmlns:p14="http://schemas.microsoft.com/office/powerpoint/2010/main" val="53949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I vote in the national election? (</a:t>
            </a:r>
            <a:r>
              <a:rPr lang="en-GB" dirty="0" err="1" smtClean="0"/>
              <a:t>cont</a:t>
            </a:r>
            <a:r>
              <a:rPr lang="en-GB" dirty="0" smtClean="0"/>
              <a:t>…)</a:t>
            </a:r>
            <a:endParaRPr lang="en-GB" dirty="0"/>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Arial"/>
              </a:rPr>
              <a:t>(A7</a:t>
            </a:r>
            <a:r>
              <a:rPr lang="en-US" sz="1600" dirty="0" smtClean="0">
                <a:solidFill>
                  <a:srgbClr val="000000"/>
                </a:solidFill>
                <a:ea typeface="Arial"/>
              </a:rPr>
              <a:t>)  The </a:t>
            </a:r>
            <a:r>
              <a:rPr lang="en-US" sz="1600" dirty="0">
                <a:solidFill>
                  <a:srgbClr val="000000"/>
                </a:solidFill>
                <a:ea typeface="Arial"/>
              </a:rPr>
              <a:t>fact that I have gone through the previous six steps demonstrates that I am exceptionally savvy.  I’m therefore more likely to pick the best candidate.  I should vote</a:t>
            </a:r>
            <a:r>
              <a:rPr lang="en-US" sz="1600" dirty="0" smtClean="0">
                <a:solidFill>
                  <a:srgbClr val="000000"/>
                </a:solidFill>
                <a:ea typeface="Arial"/>
              </a:rPr>
              <a:t>.</a:t>
            </a:r>
            <a:r>
              <a:rPr lang="en-US" sz="1600" dirty="0">
                <a:solidFill>
                  <a:srgbClr val="000000"/>
                </a:solidFill>
                <a:ea typeface="Arial"/>
              </a:rPr>
              <a:t>
(A8</a:t>
            </a:r>
            <a:r>
              <a:rPr lang="en-US" sz="1600" dirty="0" smtClean="0">
                <a:solidFill>
                  <a:srgbClr val="000000"/>
                </a:solidFill>
                <a:ea typeface="Arial"/>
              </a:rPr>
              <a:t>)  If </a:t>
            </a:r>
            <a:r>
              <a:rPr lang="en-US" sz="1600" dirty="0">
                <a:solidFill>
                  <a:srgbClr val="000000"/>
                </a:solidFill>
                <a:ea typeface="Arial"/>
              </a:rPr>
              <a:t>I’m really so special, then the opportunity cost of my going to the polling booth is especially high.  I should not vote but instead devote my rare abilities to some higher-value activity</a:t>
            </a:r>
            <a:r>
              <a:rPr lang="en-US" sz="1600" dirty="0" smtClean="0">
                <a:solidFill>
                  <a:srgbClr val="000000"/>
                </a:solidFill>
                <a:ea typeface="Arial"/>
              </a:rPr>
              <a:t>.</a:t>
            </a:r>
            <a:r>
              <a:rPr lang="en-US" sz="1600" dirty="0">
                <a:solidFill>
                  <a:srgbClr val="000000"/>
                </a:solidFill>
                <a:ea typeface="Arial"/>
              </a:rPr>
              <a:t>
(A9</a:t>
            </a:r>
            <a:r>
              <a:rPr lang="en-US" sz="1600" dirty="0" smtClean="0">
                <a:solidFill>
                  <a:srgbClr val="000000"/>
                </a:solidFill>
                <a:ea typeface="Arial"/>
              </a:rPr>
              <a:t>)  If </a:t>
            </a:r>
            <a:r>
              <a:rPr lang="en-US" sz="1600" dirty="0">
                <a:solidFill>
                  <a:srgbClr val="000000"/>
                </a:solidFill>
                <a:ea typeface="Arial"/>
              </a:rPr>
              <a:t>I don’t vote, my acquaintances will see that I have failed to support the candidate both they and I think is best.  This could make me look weird or disloyal, diminishing my influence (which I would otherwise have used for good ends).  I should vote</a:t>
            </a:r>
            <a:r>
              <a:rPr lang="en-US" sz="1600" dirty="0" smtClean="0">
                <a:solidFill>
                  <a:srgbClr val="000000"/>
                </a:solidFill>
                <a:ea typeface="Arial"/>
              </a:rPr>
              <a:t>.</a:t>
            </a:r>
            <a:endParaRPr lang="en-US" sz="1600" dirty="0">
              <a:solidFill>
                <a:srgbClr val="000000"/>
              </a:solidFill>
              <a:ea typeface="Baskerville"/>
            </a:endParaRPr>
          </a:p>
        </p:txBody>
      </p:sp>
    </p:spTree>
    <p:extLst>
      <p:ext uri="{BB962C8B-B14F-4D97-AF65-F5344CB8AC3E}">
        <p14:creationId xmlns:p14="http://schemas.microsoft.com/office/powerpoint/2010/main" val="387755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I vote in the national election? (</a:t>
            </a:r>
            <a:r>
              <a:rPr lang="en-GB" dirty="0" err="1" smtClean="0"/>
              <a:t>cont</a:t>
            </a:r>
            <a:r>
              <a:rPr lang="en-GB" dirty="0" smtClean="0"/>
              <a:t>…)</a:t>
            </a:r>
            <a:endParaRPr lang="en-GB" dirty="0"/>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Arial"/>
              </a:rPr>
              <a:t>(A7</a:t>
            </a:r>
            <a:r>
              <a:rPr lang="en-US" sz="1600" dirty="0" smtClean="0">
                <a:solidFill>
                  <a:srgbClr val="000000"/>
                </a:solidFill>
                <a:ea typeface="Arial"/>
              </a:rPr>
              <a:t>)  The </a:t>
            </a:r>
            <a:r>
              <a:rPr lang="en-US" sz="1600" dirty="0">
                <a:solidFill>
                  <a:srgbClr val="000000"/>
                </a:solidFill>
                <a:ea typeface="Arial"/>
              </a:rPr>
              <a:t>fact that I have gone through the previous six steps demonstrates that I am exceptionally savvy.  I’m therefore more likely to pick the best candidate.  I should vote</a:t>
            </a:r>
            <a:r>
              <a:rPr lang="en-US" sz="1600" dirty="0" smtClean="0">
                <a:solidFill>
                  <a:srgbClr val="000000"/>
                </a:solidFill>
                <a:ea typeface="Arial"/>
              </a:rPr>
              <a:t>.</a:t>
            </a:r>
            <a:r>
              <a:rPr lang="en-US" sz="1600" dirty="0">
                <a:solidFill>
                  <a:srgbClr val="000000"/>
                </a:solidFill>
                <a:ea typeface="Arial"/>
              </a:rPr>
              <a:t>
(A8</a:t>
            </a:r>
            <a:r>
              <a:rPr lang="en-US" sz="1600" dirty="0" smtClean="0">
                <a:solidFill>
                  <a:srgbClr val="000000"/>
                </a:solidFill>
                <a:ea typeface="Arial"/>
              </a:rPr>
              <a:t>)  If </a:t>
            </a:r>
            <a:r>
              <a:rPr lang="en-US" sz="1600" dirty="0">
                <a:solidFill>
                  <a:srgbClr val="000000"/>
                </a:solidFill>
                <a:ea typeface="Arial"/>
              </a:rPr>
              <a:t>I’m really so special, then the opportunity cost of my going to the polling booth is especially high.  I should not vote but instead devote my rare abilities to some higher-value activity</a:t>
            </a:r>
            <a:r>
              <a:rPr lang="en-US" sz="1600" dirty="0" smtClean="0">
                <a:solidFill>
                  <a:srgbClr val="000000"/>
                </a:solidFill>
                <a:ea typeface="Arial"/>
              </a:rPr>
              <a:t>.</a:t>
            </a:r>
            <a:r>
              <a:rPr lang="en-US" sz="1600" dirty="0">
                <a:solidFill>
                  <a:srgbClr val="000000"/>
                </a:solidFill>
                <a:ea typeface="Arial"/>
              </a:rPr>
              <a:t>
(A9</a:t>
            </a:r>
            <a:r>
              <a:rPr lang="en-US" sz="1600" dirty="0" smtClean="0">
                <a:solidFill>
                  <a:srgbClr val="000000"/>
                </a:solidFill>
                <a:ea typeface="Arial"/>
              </a:rPr>
              <a:t>)  If </a:t>
            </a:r>
            <a:r>
              <a:rPr lang="en-US" sz="1600" dirty="0">
                <a:solidFill>
                  <a:srgbClr val="000000"/>
                </a:solidFill>
                <a:ea typeface="Arial"/>
              </a:rPr>
              <a:t>I don’t vote, my acquaintances will see that I have failed to support the candidate both they and I think is best.  This could make me look weird or disloyal, diminishing my influence (which I would otherwise have used for good ends).  I should vote</a:t>
            </a:r>
            <a:r>
              <a:rPr lang="en-US" sz="1600" dirty="0" smtClean="0">
                <a:solidFill>
                  <a:srgbClr val="000000"/>
                </a:solidFill>
                <a:ea typeface="Arial"/>
              </a:rPr>
              <a:t>.</a:t>
            </a:r>
            <a:r>
              <a:rPr lang="en-US" sz="1600" dirty="0">
                <a:solidFill>
                  <a:srgbClr val="000000"/>
                </a:solidFill>
                <a:ea typeface="Arial"/>
              </a:rPr>
              <a:t>
(A10</a:t>
            </a:r>
            <a:r>
              <a:rPr lang="en-US" sz="1600" dirty="0" smtClean="0">
                <a:solidFill>
                  <a:srgbClr val="000000"/>
                </a:solidFill>
                <a:ea typeface="Arial"/>
              </a:rPr>
              <a:t>)  It </a:t>
            </a:r>
            <a:r>
              <a:rPr lang="en-US" sz="1600" dirty="0">
                <a:solidFill>
                  <a:srgbClr val="000000"/>
                </a:solidFill>
                <a:ea typeface="Arial"/>
              </a:rPr>
              <a:t>is important to stand up for one’s convictions.  It stimulates fruitful discussion.  Moreover, when I explain the intricate reasoning that led me to refrain from voting, my friends might think I’m clever.  I should not vote</a:t>
            </a:r>
            <a:r>
              <a:rPr lang="en-US" sz="1600" dirty="0" smtClean="0">
                <a:solidFill>
                  <a:srgbClr val="000000"/>
                </a:solidFill>
                <a:ea typeface="Arial"/>
              </a:rPr>
              <a:t>.</a:t>
            </a:r>
            <a:endParaRPr lang="en-US" sz="1600" dirty="0">
              <a:solidFill>
                <a:srgbClr val="000000"/>
              </a:solidFill>
              <a:ea typeface="Baskerville"/>
            </a:endParaRPr>
          </a:p>
        </p:txBody>
      </p:sp>
    </p:spTree>
    <p:extLst>
      <p:ext uri="{BB962C8B-B14F-4D97-AF65-F5344CB8AC3E}">
        <p14:creationId xmlns:p14="http://schemas.microsoft.com/office/powerpoint/2010/main" val="1343962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I vote in the national election? (</a:t>
            </a:r>
            <a:r>
              <a:rPr lang="en-GB" dirty="0" err="1" smtClean="0"/>
              <a:t>cont</a:t>
            </a:r>
            <a:r>
              <a:rPr lang="en-GB" dirty="0" smtClean="0"/>
              <a:t>…)</a:t>
            </a:r>
            <a:endParaRPr lang="en-GB" dirty="0"/>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Arial"/>
              </a:rPr>
              <a:t>(A7</a:t>
            </a:r>
            <a:r>
              <a:rPr lang="en-US" sz="1600" dirty="0" smtClean="0">
                <a:solidFill>
                  <a:srgbClr val="000000"/>
                </a:solidFill>
                <a:ea typeface="Arial"/>
              </a:rPr>
              <a:t>)  The </a:t>
            </a:r>
            <a:r>
              <a:rPr lang="en-US" sz="1600" dirty="0">
                <a:solidFill>
                  <a:srgbClr val="000000"/>
                </a:solidFill>
                <a:ea typeface="Arial"/>
              </a:rPr>
              <a:t>fact that I have gone through the previous six steps demonstrates that I am exceptionally savvy.  I’m therefore more likely to pick the best candidate.  I should vote</a:t>
            </a:r>
            <a:r>
              <a:rPr lang="en-US" sz="1600" dirty="0" smtClean="0">
                <a:solidFill>
                  <a:srgbClr val="000000"/>
                </a:solidFill>
                <a:ea typeface="Arial"/>
              </a:rPr>
              <a:t>.</a:t>
            </a:r>
            <a:r>
              <a:rPr lang="en-US" sz="1600" dirty="0">
                <a:solidFill>
                  <a:srgbClr val="000000"/>
                </a:solidFill>
                <a:ea typeface="Arial"/>
              </a:rPr>
              <a:t>
(A8</a:t>
            </a:r>
            <a:r>
              <a:rPr lang="en-US" sz="1600" dirty="0" smtClean="0">
                <a:solidFill>
                  <a:srgbClr val="000000"/>
                </a:solidFill>
                <a:ea typeface="Arial"/>
              </a:rPr>
              <a:t>)  If </a:t>
            </a:r>
            <a:r>
              <a:rPr lang="en-US" sz="1600" dirty="0">
                <a:solidFill>
                  <a:srgbClr val="000000"/>
                </a:solidFill>
                <a:ea typeface="Arial"/>
              </a:rPr>
              <a:t>I’m really so special, then the opportunity cost of my going to the polling booth is especially high.  I should not vote but instead devote my rare abilities to some higher-value activity</a:t>
            </a:r>
            <a:r>
              <a:rPr lang="en-US" sz="1600" dirty="0" smtClean="0">
                <a:solidFill>
                  <a:srgbClr val="000000"/>
                </a:solidFill>
                <a:ea typeface="Arial"/>
              </a:rPr>
              <a:t>.</a:t>
            </a:r>
            <a:r>
              <a:rPr lang="en-US" sz="1600" dirty="0">
                <a:solidFill>
                  <a:srgbClr val="000000"/>
                </a:solidFill>
                <a:ea typeface="Arial"/>
              </a:rPr>
              <a:t>
(A9</a:t>
            </a:r>
            <a:r>
              <a:rPr lang="en-US" sz="1600" dirty="0" smtClean="0">
                <a:solidFill>
                  <a:srgbClr val="000000"/>
                </a:solidFill>
                <a:ea typeface="Arial"/>
              </a:rPr>
              <a:t>)  If </a:t>
            </a:r>
            <a:r>
              <a:rPr lang="en-US" sz="1600" dirty="0">
                <a:solidFill>
                  <a:srgbClr val="000000"/>
                </a:solidFill>
                <a:ea typeface="Arial"/>
              </a:rPr>
              <a:t>I don’t vote, my acquaintances will see that I have failed to support the candidate both they and I think is best.  This could make me look weird or disloyal, diminishing my influence (which I would otherwise have used for good ends).  I should vote</a:t>
            </a:r>
            <a:r>
              <a:rPr lang="en-US" sz="1600" dirty="0" smtClean="0">
                <a:solidFill>
                  <a:srgbClr val="000000"/>
                </a:solidFill>
                <a:ea typeface="Arial"/>
              </a:rPr>
              <a:t>.</a:t>
            </a:r>
            <a:r>
              <a:rPr lang="en-US" sz="1600" dirty="0">
                <a:solidFill>
                  <a:srgbClr val="000000"/>
                </a:solidFill>
                <a:ea typeface="Arial"/>
              </a:rPr>
              <a:t>
(A10</a:t>
            </a:r>
            <a:r>
              <a:rPr lang="en-US" sz="1600" dirty="0" smtClean="0">
                <a:solidFill>
                  <a:srgbClr val="000000"/>
                </a:solidFill>
                <a:ea typeface="Arial"/>
              </a:rPr>
              <a:t>)  It </a:t>
            </a:r>
            <a:r>
              <a:rPr lang="en-US" sz="1600" dirty="0">
                <a:solidFill>
                  <a:srgbClr val="000000"/>
                </a:solidFill>
                <a:ea typeface="Arial"/>
              </a:rPr>
              <a:t>is important to stand up for one’s convictions.  It stimulates fruitful discussion.  Moreover, when I explain the intricate reasoning that led me to refrain from voting, my friends might think I’m clever.  I should not vote</a:t>
            </a:r>
            <a:r>
              <a:rPr lang="en-US" sz="1600" dirty="0" smtClean="0">
                <a:solidFill>
                  <a:srgbClr val="000000"/>
                </a:solidFill>
                <a:ea typeface="Arial"/>
              </a:rPr>
              <a:t>.</a:t>
            </a:r>
            <a:r>
              <a:rPr lang="en-US" sz="1600" dirty="0">
                <a:solidFill>
                  <a:srgbClr val="000000"/>
                </a:solidFill>
                <a:ea typeface="Arial"/>
              </a:rPr>
              <a:t>
(A1</a:t>
            </a:r>
            <a:r>
              <a:rPr lang="en-US" sz="1600" dirty="0"/>
              <a:t>1</a:t>
            </a:r>
            <a:r>
              <a:rPr lang="en-US" sz="1600" dirty="0" smtClean="0"/>
              <a:t>)  …</a:t>
            </a:r>
            <a:endParaRPr lang="en-US" sz="1600" dirty="0">
              <a:solidFill>
                <a:srgbClr val="000000"/>
              </a:solidFill>
              <a:ea typeface="Baskerville"/>
            </a:endParaRPr>
          </a:p>
        </p:txBody>
      </p:sp>
    </p:spTree>
    <p:extLst>
      <p:ext uri="{BB962C8B-B14F-4D97-AF65-F5344CB8AC3E}">
        <p14:creationId xmlns:p14="http://schemas.microsoft.com/office/powerpoint/2010/main" val="135676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p>
        </p:txBody>
      </p:sp>
    </p:spTree>
    <p:extLst>
      <p:ext uri="{BB962C8B-B14F-4D97-AF65-F5344CB8AC3E}">
        <p14:creationId xmlns:p14="http://schemas.microsoft.com/office/powerpoint/2010/main" val="62482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(B1</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We </a:t>
            </a:r>
            <a:r>
              <a:rPr lang="en-US" sz="1600" dirty="0">
                <a:solidFill>
                  <a:srgbClr val="000000"/>
                </a:solidFill>
                <a:ea typeface="Baskerville"/>
              </a:rPr>
              <a:t>should fund X-Tech research because there are many potential future applications in medicine, manufacturing, clean energy, etc</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419434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crucial consideration?</a:t>
            </a:r>
            <a:endParaRPr lang="en-US" dirty="0"/>
          </a:p>
        </p:txBody>
      </p:sp>
      <p:pic>
        <p:nvPicPr>
          <p:cNvPr id="6" name="Content Placeholder 5"/>
          <p:cNvPicPr>
            <a:picLocks noGrp="1" noChangeAspect="1"/>
          </p:cNvPicPr>
          <p:nvPr>
            <p:ph idx="1"/>
          </p:nvPr>
        </p:nvPicPr>
        <p:blipFill>
          <a:blip r:embed="rId3"/>
          <a:srcRect t="12217" b="12217"/>
          <a:stretch>
            <a:fillRect/>
          </a:stretch>
        </p:blipFill>
        <p:spPr>
          <a:xfrm>
            <a:off x="5199124" y="1781399"/>
            <a:ext cx="3078501" cy="1744880"/>
          </a:xfrm>
        </p:spPr>
      </p:pic>
    </p:spTree>
    <p:extLst>
      <p:ext uri="{BB962C8B-B14F-4D97-AF65-F5344CB8AC3E}">
        <p14:creationId xmlns:p14="http://schemas.microsoft.com/office/powerpoint/2010/main" val="148536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(B1</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We </a:t>
            </a:r>
            <a:r>
              <a:rPr lang="en-US" sz="1600" dirty="0">
                <a:solidFill>
                  <a:srgbClr val="000000"/>
                </a:solidFill>
                <a:ea typeface="Baskerville"/>
              </a:rPr>
              <a:t>should fund X-Tech research because there are many potential future applications in medicine, manufacturing, clean energy, etc.</a:t>
            </a:r>
          </a:p>
          <a:p>
            <a:pPr marL="0" indent="0">
              <a:buNone/>
            </a:pPr>
            <a:r>
              <a:rPr lang="en-US" sz="1600" dirty="0">
                <a:solidFill>
                  <a:srgbClr val="000000"/>
                </a:solidFill>
                <a:ea typeface="Baskerville"/>
              </a:rPr>
              <a:t>(B2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But </a:t>
            </a:r>
            <a:r>
              <a:rPr lang="en-US" sz="1600" dirty="0">
                <a:solidFill>
                  <a:srgbClr val="000000"/>
                </a:solidFill>
                <a:ea typeface="Baskerville"/>
              </a:rPr>
              <a:t>X-Tech would also have important military applications.  It might ultimately make it possible to produce new kinds of weapons of mass destruction that would pose a major existential risk.  We should </a:t>
            </a:r>
            <a:r>
              <a:rPr lang="en-US" sz="1600" i="1" dirty="0">
                <a:solidFill>
                  <a:srgbClr val="000000"/>
                </a:solidFill>
                <a:ea typeface="Baskerville"/>
              </a:rPr>
              <a:t>not</a:t>
            </a:r>
            <a:r>
              <a:rPr lang="en-US" sz="1600" dirty="0">
                <a:solidFill>
                  <a:srgbClr val="000000"/>
                </a:solidFill>
                <a:ea typeface="Baskerville"/>
              </a:rPr>
              <a:t> fund it</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311570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(B1</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We </a:t>
            </a:r>
            <a:r>
              <a:rPr lang="en-US" sz="1600" dirty="0">
                <a:solidFill>
                  <a:srgbClr val="000000"/>
                </a:solidFill>
                <a:ea typeface="Baskerville"/>
              </a:rPr>
              <a:t>should fund X-Tech research because there are many potential future applications in medicine, manufacturing, clean energy, etc.</a:t>
            </a:r>
          </a:p>
          <a:p>
            <a:pPr marL="0" indent="0">
              <a:buNone/>
            </a:pPr>
            <a:r>
              <a:rPr lang="en-US" sz="1600" dirty="0">
                <a:solidFill>
                  <a:srgbClr val="000000"/>
                </a:solidFill>
                <a:ea typeface="Baskerville"/>
              </a:rPr>
              <a:t>(B2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But </a:t>
            </a:r>
            <a:r>
              <a:rPr lang="en-US" sz="1600" dirty="0">
                <a:solidFill>
                  <a:srgbClr val="000000"/>
                </a:solidFill>
                <a:ea typeface="Baskerville"/>
              </a:rPr>
              <a:t>X-Tech would also have important military applications.  It might ultimately make it possible to produce new kinds of weapons of mass destruction that would pose a major existential risk.  We should </a:t>
            </a:r>
            <a:r>
              <a:rPr lang="en-US" sz="1600" i="1" dirty="0">
                <a:solidFill>
                  <a:srgbClr val="000000"/>
                </a:solidFill>
                <a:ea typeface="Baskerville"/>
              </a:rPr>
              <a:t>not</a:t>
            </a:r>
            <a:r>
              <a:rPr lang="en-US" sz="1600" dirty="0">
                <a:solidFill>
                  <a:srgbClr val="000000"/>
                </a:solidFill>
                <a:ea typeface="Baskerville"/>
              </a:rPr>
              <a:t> fund it.</a:t>
            </a:r>
          </a:p>
          <a:p>
            <a:pPr marL="0" indent="0">
              <a:buNone/>
            </a:pPr>
            <a:r>
              <a:rPr lang="en-US" sz="1600" dirty="0">
                <a:solidFill>
                  <a:srgbClr val="000000"/>
                </a:solidFill>
                <a:ea typeface="Baskerville"/>
              </a:rPr>
              <a:t>(B3</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If </a:t>
            </a:r>
            <a:r>
              <a:rPr lang="en-US" sz="1600" dirty="0">
                <a:solidFill>
                  <a:srgbClr val="000000"/>
                </a:solidFill>
                <a:ea typeface="Baskerville"/>
              </a:rPr>
              <a:t>this kind of X-Tech is possible, it will almost certainly be developed sooner or later even if </a:t>
            </a:r>
            <a:r>
              <a:rPr lang="en-US" sz="1600" i="1" dirty="0">
                <a:solidFill>
                  <a:srgbClr val="000000"/>
                </a:solidFill>
                <a:ea typeface="Baskerville"/>
              </a:rPr>
              <a:t>we</a:t>
            </a:r>
            <a:r>
              <a:rPr lang="en-US" sz="1600" dirty="0">
                <a:solidFill>
                  <a:srgbClr val="000000"/>
                </a:solidFill>
                <a:ea typeface="Baskerville"/>
              </a:rPr>
              <a:t> decide not to pursue it.  If responsible people refrain from developing it, it would be developed by irresponsible people, which would make the risks even greater.  We should fund it</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2145879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(B1</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We </a:t>
            </a:r>
            <a:r>
              <a:rPr lang="en-US" sz="1600" dirty="0">
                <a:solidFill>
                  <a:srgbClr val="000000"/>
                </a:solidFill>
                <a:ea typeface="Baskerville"/>
              </a:rPr>
              <a:t>should fund X-Tech research because there are many potential future applications in medicine, manufacturing, clean energy, etc.</a:t>
            </a:r>
          </a:p>
          <a:p>
            <a:pPr marL="0" indent="0">
              <a:buNone/>
            </a:pPr>
            <a:r>
              <a:rPr lang="en-US" sz="1600" dirty="0">
                <a:solidFill>
                  <a:srgbClr val="000000"/>
                </a:solidFill>
                <a:ea typeface="Baskerville"/>
              </a:rPr>
              <a:t>(B2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But </a:t>
            </a:r>
            <a:r>
              <a:rPr lang="en-US" sz="1600" dirty="0">
                <a:solidFill>
                  <a:srgbClr val="000000"/>
                </a:solidFill>
                <a:ea typeface="Baskerville"/>
              </a:rPr>
              <a:t>X-Tech would also have important military applications.  It might ultimately make it possible to produce new kinds of weapons of mass destruction that would pose a major existential risk.  We should </a:t>
            </a:r>
            <a:r>
              <a:rPr lang="en-US" sz="1600" i="1" dirty="0">
                <a:solidFill>
                  <a:srgbClr val="000000"/>
                </a:solidFill>
                <a:ea typeface="Baskerville"/>
              </a:rPr>
              <a:t>not</a:t>
            </a:r>
            <a:r>
              <a:rPr lang="en-US" sz="1600" dirty="0">
                <a:solidFill>
                  <a:srgbClr val="000000"/>
                </a:solidFill>
                <a:ea typeface="Baskerville"/>
              </a:rPr>
              <a:t> fund it.</a:t>
            </a:r>
          </a:p>
          <a:p>
            <a:pPr marL="0" indent="0">
              <a:buNone/>
            </a:pPr>
            <a:r>
              <a:rPr lang="en-US" sz="1600" dirty="0">
                <a:solidFill>
                  <a:srgbClr val="000000"/>
                </a:solidFill>
                <a:ea typeface="Baskerville"/>
              </a:rPr>
              <a:t>(B3</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If </a:t>
            </a:r>
            <a:r>
              <a:rPr lang="en-US" sz="1600" dirty="0">
                <a:solidFill>
                  <a:srgbClr val="000000"/>
                </a:solidFill>
                <a:ea typeface="Baskerville"/>
              </a:rPr>
              <a:t>this kind of X-Tech is possible, it will almost certainly be developed sooner or later even if </a:t>
            </a:r>
            <a:r>
              <a:rPr lang="en-US" sz="1600" i="1" dirty="0">
                <a:solidFill>
                  <a:srgbClr val="000000"/>
                </a:solidFill>
                <a:ea typeface="Baskerville"/>
              </a:rPr>
              <a:t>we</a:t>
            </a:r>
            <a:r>
              <a:rPr lang="en-US" sz="1600" dirty="0">
                <a:solidFill>
                  <a:srgbClr val="000000"/>
                </a:solidFill>
                <a:ea typeface="Baskerville"/>
              </a:rPr>
              <a:t> decide not to pursue it.  If responsible people refrain from developing it, it would be developed by irresponsible people, which would make the risks even greater.  We should fund it.</a:t>
            </a:r>
          </a:p>
          <a:p>
            <a:pPr marL="0" indent="0">
              <a:buNone/>
            </a:pPr>
            <a:r>
              <a:rPr lang="en-US" sz="1600" dirty="0">
                <a:solidFill>
                  <a:srgbClr val="000000"/>
                </a:solidFill>
                <a:ea typeface="Baskerville"/>
              </a:rPr>
              <a:t>(B4</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But </a:t>
            </a:r>
            <a:r>
              <a:rPr lang="en-US" sz="1600" i="1" dirty="0">
                <a:solidFill>
                  <a:srgbClr val="000000"/>
                </a:solidFill>
                <a:ea typeface="Baskerville"/>
              </a:rPr>
              <a:t>we</a:t>
            </a:r>
            <a:r>
              <a:rPr lang="en-US" sz="1600" dirty="0">
                <a:solidFill>
                  <a:srgbClr val="000000"/>
                </a:solidFill>
                <a:ea typeface="Baskerville"/>
              </a:rPr>
              <a:t> are already ahead in its development.  Extra funding would only get us there sooner—leaving us with less time to properly prepare for the dangers.  So we should not add funding</a:t>
            </a:r>
            <a:r>
              <a:rPr lang="en-US" sz="1600" dirty="0" smtClean="0">
                <a:solidFill>
                  <a:srgbClr val="000000"/>
                </a:solidFill>
                <a:ea typeface="Baskerville"/>
              </a:rPr>
              <a:t>.</a:t>
            </a:r>
          </a:p>
        </p:txBody>
      </p:sp>
    </p:spTree>
    <p:extLst>
      <p:ext uri="{BB962C8B-B14F-4D97-AF65-F5344CB8AC3E}">
        <p14:creationId xmlns:p14="http://schemas.microsoft.com/office/powerpoint/2010/main" val="373507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(B1</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We </a:t>
            </a:r>
            <a:r>
              <a:rPr lang="en-US" sz="1600" dirty="0">
                <a:solidFill>
                  <a:srgbClr val="000000"/>
                </a:solidFill>
                <a:ea typeface="Baskerville"/>
              </a:rPr>
              <a:t>should fund X-Tech research because there are many potential future applications in medicine, manufacturing, clean energy, etc.</a:t>
            </a:r>
          </a:p>
          <a:p>
            <a:pPr marL="0" indent="0">
              <a:buNone/>
            </a:pPr>
            <a:r>
              <a:rPr lang="en-US" sz="1600" dirty="0">
                <a:solidFill>
                  <a:srgbClr val="000000"/>
                </a:solidFill>
                <a:ea typeface="Baskerville"/>
              </a:rPr>
              <a:t>(B2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But </a:t>
            </a:r>
            <a:r>
              <a:rPr lang="en-US" sz="1600" dirty="0">
                <a:solidFill>
                  <a:srgbClr val="000000"/>
                </a:solidFill>
                <a:ea typeface="Baskerville"/>
              </a:rPr>
              <a:t>X-Tech would also have important military applications.  It might ultimately make it possible to produce new kinds of weapons of mass destruction that would pose a major existential risk.  We should </a:t>
            </a:r>
            <a:r>
              <a:rPr lang="en-US" sz="1600" i="1" dirty="0">
                <a:solidFill>
                  <a:srgbClr val="000000"/>
                </a:solidFill>
                <a:ea typeface="Baskerville"/>
              </a:rPr>
              <a:t>not</a:t>
            </a:r>
            <a:r>
              <a:rPr lang="en-US" sz="1600" dirty="0">
                <a:solidFill>
                  <a:srgbClr val="000000"/>
                </a:solidFill>
                <a:ea typeface="Baskerville"/>
              </a:rPr>
              <a:t> fund it.</a:t>
            </a:r>
          </a:p>
          <a:p>
            <a:pPr marL="0" indent="0">
              <a:buNone/>
            </a:pPr>
            <a:r>
              <a:rPr lang="en-US" sz="1600" dirty="0">
                <a:solidFill>
                  <a:srgbClr val="000000"/>
                </a:solidFill>
                <a:ea typeface="Baskerville"/>
              </a:rPr>
              <a:t>(B3</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If </a:t>
            </a:r>
            <a:r>
              <a:rPr lang="en-US" sz="1600" dirty="0">
                <a:solidFill>
                  <a:srgbClr val="000000"/>
                </a:solidFill>
                <a:ea typeface="Baskerville"/>
              </a:rPr>
              <a:t>this kind of X-Tech is possible, it will almost certainly be developed sooner or later even if </a:t>
            </a:r>
            <a:r>
              <a:rPr lang="en-US" sz="1600" i="1" dirty="0">
                <a:solidFill>
                  <a:srgbClr val="000000"/>
                </a:solidFill>
                <a:ea typeface="Baskerville"/>
              </a:rPr>
              <a:t>we</a:t>
            </a:r>
            <a:r>
              <a:rPr lang="en-US" sz="1600" dirty="0">
                <a:solidFill>
                  <a:srgbClr val="000000"/>
                </a:solidFill>
                <a:ea typeface="Baskerville"/>
              </a:rPr>
              <a:t> decide not to pursue it.  If responsible people refrain from developing it, it would be developed by irresponsible people, which would make the risks even greater.  We should fund it.</a:t>
            </a:r>
          </a:p>
          <a:p>
            <a:pPr marL="0" indent="0">
              <a:buNone/>
            </a:pPr>
            <a:r>
              <a:rPr lang="en-US" sz="1600" dirty="0">
                <a:solidFill>
                  <a:srgbClr val="000000"/>
                </a:solidFill>
                <a:ea typeface="Baskerville"/>
              </a:rPr>
              <a:t>(B4</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But </a:t>
            </a:r>
            <a:r>
              <a:rPr lang="en-US" sz="1600" i="1" dirty="0">
                <a:solidFill>
                  <a:srgbClr val="000000"/>
                </a:solidFill>
                <a:ea typeface="Baskerville"/>
              </a:rPr>
              <a:t>we</a:t>
            </a:r>
            <a:r>
              <a:rPr lang="en-US" sz="1600" dirty="0">
                <a:solidFill>
                  <a:srgbClr val="000000"/>
                </a:solidFill>
                <a:ea typeface="Baskerville"/>
              </a:rPr>
              <a:t> are already ahead in its development.  Extra funding would only get us there sooner—leaving us with less time to properly prepare for the dangers.  So we should not add funding</a:t>
            </a:r>
            <a:r>
              <a:rPr lang="en-US" sz="1600" dirty="0" smtClean="0">
                <a:solidFill>
                  <a:srgbClr val="000000"/>
                </a:solidFill>
                <a:ea typeface="Baskerville"/>
              </a:rPr>
              <a:t>.</a:t>
            </a:r>
          </a:p>
          <a:p>
            <a:pPr marL="0" indent="0">
              <a:buNone/>
            </a:pPr>
            <a:r>
              <a:rPr lang="en-US" sz="1600" dirty="0">
                <a:solidFill>
                  <a:srgbClr val="000000"/>
                </a:solidFill>
                <a:ea typeface="Baskerville"/>
              </a:rPr>
              <a:t>(B5)</a:t>
            </a:r>
            <a:r>
              <a:rPr lang="en-US" sz="1600" dirty="0">
                <a:solidFill>
                  <a:srgbClr val="000000"/>
                </a:solidFill>
                <a:ea typeface="Arial"/>
              </a:rPr>
              <a:t>  </a:t>
            </a:r>
            <a:r>
              <a:rPr lang="en-US" sz="1600" dirty="0">
                <a:solidFill>
                  <a:srgbClr val="000000"/>
                </a:solidFill>
                <a:ea typeface="Baskerville"/>
              </a:rPr>
              <a:t>Look around: you’ll see virtually no serious effort to prepare for the dangers of X-Tech.  This is because serious preparation will begin only </a:t>
            </a:r>
            <a:r>
              <a:rPr lang="en-US" sz="1600" i="1" dirty="0">
                <a:solidFill>
                  <a:srgbClr val="000000"/>
                </a:solidFill>
                <a:ea typeface="Baskerville"/>
              </a:rPr>
              <a:t>after</a:t>
            </a:r>
            <a:r>
              <a:rPr lang="en-US" sz="1600" dirty="0">
                <a:solidFill>
                  <a:srgbClr val="000000"/>
                </a:solidFill>
                <a:ea typeface="Baskerville"/>
              </a:rPr>
              <a:t> a massive project is already underway to develop X-Tech—only then will people will take the prospect seriously.  The earlier such a project is initiated, the longer it will take to complete (since it will be starting from a lower general level of technological capability).  Launching the serious project now therefore means more time for serious preparation.  So we should push on as hard as we can.</a:t>
            </a:r>
          </a:p>
          <a:p>
            <a:pPr marL="0" indent="0">
              <a:buNone/>
            </a:pPr>
            <a:endParaRPr lang="en-US" sz="1800" dirty="0">
              <a:solidFill>
                <a:srgbClr val="000000"/>
              </a:solidFill>
              <a:ea typeface="Baskerville"/>
            </a:endParaRPr>
          </a:p>
        </p:txBody>
      </p:sp>
    </p:spTree>
    <p:extLst>
      <p:ext uri="{BB962C8B-B14F-4D97-AF65-F5344CB8AC3E}">
        <p14:creationId xmlns:p14="http://schemas.microsoft.com/office/powerpoint/2010/main" val="147526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r>
              <a:rPr lang="en-GB" dirty="0" smtClean="0"/>
              <a:t>? (</a:t>
            </a:r>
            <a:r>
              <a:rPr lang="en-GB" dirty="0" err="1" smtClean="0"/>
              <a:t>cont</a:t>
            </a:r>
            <a:r>
              <a:rPr lang="en-GB" dirty="0" smtClean="0"/>
              <a:t>…)</a:t>
            </a:r>
            <a:endParaRPr lang="en-GB" dirty="0"/>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smtClean="0">
                <a:solidFill>
                  <a:srgbClr val="000000"/>
                </a:solidFill>
                <a:ea typeface="Baskerville"/>
              </a:rPr>
              <a:t>(</a:t>
            </a:r>
            <a:r>
              <a:rPr lang="en-US" sz="1600" dirty="0">
                <a:solidFill>
                  <a:srgbClr val="000000"/>
                </a:solidFill>
                <a:ea typeface="Baskerville"/>
              </a:rPr>
              <a:t>B6)</a:t>
            </a:r>
            <a:r>
              <a:rPr lang="en-US" sz="1600" dirty="0">
                <a:solidFill>
                  <a:srgbClr val="000000"/>
                </a:solidFill>
                <a:ea typeface="Arial"/>
              </a:rPr>
              <a:t>  </a:t>
            </a:r>
            <a:r>
              <a:rPr lang="en-US" sz="1600" dirty="0">
                <a:solidFill>
                  <a:srgbClr val="000000"/>
                </a:solidFill>
                <a:ea typeface="Baskerville"/>
              </a:rPr>
              <a:t>The level of risk will be affected by other factors than the amount of serious preparation that has been made specifically to counter the threat from X-Tech.  For instance, machine superintelligence or ubiquitous surveillance might be developed before X-Tech, eliminating or mitigating the risks of the latter.  Although these other technologies may pose grave risks of their own, those risks would have to be faced </a:t>
            </a:r>
            <a:r>
              <a:rPr lang="en-US" sz="1600" i="1" dirty="0">
                <a:solidFill>
                  <a:srgbClr val="000000"/>
                </a:solidFill>
                <a:ea typeface="Baskerville"/>
              </a:rPr>
              <a:t>anyway</a:t>
            </a:r>
            <a:r>
              <a:rPr lang="en-US" sz="1600" dirty="0">
                <a:solidFill>
                  <a:srgbClr val="000000"/>
                </a:solidFill>
                <a:ea typeface="Baskerville"/>
              </a:rPr>
              <a:t>, and X-Tech would not reduce them.  So the preferred sequence is that we get superintelligence or ubiquitous surveillance before we get X-Tech.  So we should oppose extra funding for X-</a:t>
            </a:r>
            <a:r>
              <a:rPr lang="en-US" sz="1600" dirty="0" smtClean="0">
                <a:solidFill>
                  <a:srgbClr val="000000"/>
                </a:solidFill>
                <a:ea typeface="Baskerville"/>
              </a:rPr>
              <a:t>Tech</a:t>
            </a:r>
            <a:r>
              <a:rPr lang="en-US" sz="1600" dirty="0">
                <a:solidFill>
                  <a:srgbClr val="000000"/>
                </a:solidFill>
                <a:ea typeface="Baskerville"/>
              </a:rPr>
              <a:t>.</a:t>
            </a:r>
          </a:p>
        </p:txBody>
      </p:sp>
    </p:spTree>
    <p:extLst>
      <p:ext uri="{BB962C8B-B14F-4D97-AF65-F5344CB8AC3E}">
        <p14:creationId xmlns:p14="http://schemas.microsoft.com/office/powerpoint/2010/main" val="2924217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r>
              <a:rPr lang="en-GB" dirty="0" smtClean="0"/>
              <a:t>? (</a:t>
            </a:r>
            <a:r>
              <a:rPr lang="en-GB" dirty="0" err="1" smtClean="0"/>
              <a:t>cont</a:t>
            </a:r>
            <a:r>
              <a:rPr lang="en-GB" dirty="0" smtClean="0"/>
              <a:t>…)</a:t>
            </a:r>
            <a:endParaRPr lang="en-GB" dirty="0"/>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smtClean="0">
                <a:solidFill>
                  <a:srgbClr val="000000"/>
                </a:solidFill>
                <a:ea typeface="Baskerville"/>
              </a:rPr>
              <a:t>(</a:t>
            </a:r>
            <a:r>
              <a:rPr lang="en-US" sz="1600" dirty="0">
                <a:solidFill>
                  <a:srgbClr val="000000"/>
                </a:solidFill>
                <a:ea typeface="Baskerville"/>
              </a:rPr>
              <a:t>B6)</a:t>
            </a:r>
            <a:r>
              <a:rPr lang="en-US" sz="1600" dirty="0">
                <a:solidFill>
                  <a:srgbClr val="000000"/>
                </a:solidFill>
                <a:ea typeface="Arial"/>
              </a:rPr>
              <a:t>  </a:t>
            </a:r>
            <a:r>
              <a:rPr lang="en-US" sz="1600" dirty="0">
                <a:solidFill>
                  <a:srgbClr val="000000"/>
                </a:solidFill>
                <a:ea typeface="Baskerville"/>
              </a:rPr>
              <a:t>The level of risk will be affected by other factors than the amount of serious preparation that has been made specifically to counter the threat from X-Tech.  For instance, machine superintelligence or ubiquitous surveillance might be developed before X-Tech, eliminating or mitigating the risks of the latter.  Although these other technologies may pose grave risks of their own, those risks would have to be faced </a:t>
            </a:r>
            <a:r>
              <a:rPr lang="en-US" sz="1600" i="1" dirty="0">
                <a:solidFill>
                  <a:srgbClr val="000000"/>
                </a:solidFill>
                <a:ea typeface="Baskerville"/>
              </a:rPr>
              <a:t>anyway</a:t>
            </a:r>
            <a:r>
              <a:rPr lang="en-US" sz="1600" dirty="0">
                <a:solidFill>
                  <a:srgbClr val="000000"/>
                </a:solidFill>
                <a:ea typeface="Baskerville"/>
              </a:rPr>
              <a:t>, and X-Tech would not reduce them.  So the preferred sequence is that we get superintelligence or ubiquitous surveillance before we get X-Tech.  So we should oppose extra funding for X-Tech.</a:t>
            </a:r>
          </a:p>
          <a:p>
            <a:pPr marL="0" indent="0">
              <a:buNone/>
            </a:pPr>
            <a:r>
              <a:rPr lang="en-US" sz="1600" dirty="0">
                <a:solidFill>
                  <a:srgbClr val="000000"/>
                </a:solidFill>
                <a:ea typeface="Baskerville"/>
              </a:rPr>
              <a:t>(B7)</a:t>
            </a:r>
            <a:r>
              <a:rPr lang="en-US" sz="1600" dirty="0">
                <a:solidFill>
                  <a:srgbClr val="000000"/>
                </a:solidFill>
                <a:ea typeface="Arial"/>
              </a:rPr>
              <a:t>  </a:t>
            </a:r>
            <a:r>
              <a:rPr lang="en-US" sz="1600" dirty="0">
                <a:solidFill>
                  <a:srgbClr val="000000"/>
                </a:solidFill>
                <a:ea typeface="Baskerville"/>
              </a:rPr>
              <a:t>However, if we oppose extra funding for X-Tech, the people working in X-Tech will dislike us; and other scientists might regard us as being anti-science.  This will reduce our ability to work with these scientists, hampering our efforts on more specific issues, efforts that stand a much better chance of making a material difference than any attempts on our part to influence the level of national funding for X-Tech.  So we should not oppose extra funding for X-</a:t>
            </a:r>
            <a:r>
              <a:rPr lang="en-US" sz="1600" dirty="0" smtClean="0">
                <a:solidFill>
                  <a:srgbClr val="000000"/>
                </a:solidFill>
                <a:ea typeface="Baskerville"/>
              </a:rPr>
              <a:t>Tech</a:t>
            </a:r>
            <a:r>
              <a:rPr lang="en-US" sz="1600" dirty="0">
                <a:solidFill>
                  <a:srgbClr val="000000"/>
                </a:solidFill>
                <a:ea typeface="Baskerville"/>
              </a:rPr>
              <a:t>.</a:t>
            </a:r>
          </a:p>
        </p:txBody>
      </p:sp>
    </p:spTree>
    <p:extLst>
      <p:ext uri="{BB962C8B-B14F-4D97-AF65-F5344CB8AC3E}">
        <p14:creationId xmlns:p14="http://schemas.microsoft.com/office/powerpoint/2010/main" val="161503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Should </a:t>
            </a:r>
            <a:r>
              <a:rPr lang="en-GB" dirty="0"/>
              <a:t>we favour more funding for X-Tech research</a:t>
            </a:r>
            <a:r>
              <a:rPr lang="en-GB" dirty="0" smtClean="0"/>
              <a:t>? (</a:t>
            </a:r>
            <a:r>
              <a:rPr lang="en-GB" dirty="0" err="1" smtClean="0"/>
              <a:t>cont</a:t>
            </a:r>
            <a:r>
              <a:rPr lang="en-GB" dirty="0" smtClean="0"/>
              <a:t>…)</a:t>
            </a:r>
            <a:endParaRPr lang="en-GB" dirty="0"/>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smtClean="0">
                <a:solidFill>
                  <a:srgbClr val="000000"/>
                </a:solidFill>
                <a:ea typeface="Baskerville"/>
              </a:rPr>
              <a:t>(</a:t>
            </a:r>
            <a:r>
              <a:rPr lang="en-US" sz="1600" dirty="0">
                <a:solidFill>
                  <a:srgbClr val="000000"/>
                </a:solidFill>
                <a:ea typeface="Baskerville"/>
              </a:rPr>
              <a:t>B6)</a:t>
            </a:r>
            <a:r>
              <a:rPr lang="en-US" sz="1600" dirty="0">
                <a:solidFill>
                  <a:srgbClr val="000000"/>
                </a:solidFill>
                <a:ea typeface="Arial"/>
              </a:rPr>
              <a:t>  </a:t>
            </a:r>
            <a:r>
              <a:rPr lang="en-US" sz="1600" dirty="0">
                <a:solidFill>
                  <a:srgbClr val="000000"/>
                </a:solidFill>
                <a:ea typeface="Baskerville"/>
              </a:rPr>
              <a:t>The level of risk will be affected by other factors than the amount of serious preparation that has been made specifically to counter the threat from X-Tech.  For instance, machine superintelligence or ubiquitous surveillance might be developed before X-Tech, eliminating or mitigating the risks of the latter.  Although these other technologies may pose grave risks of their own, those risks would have to be faced </a:t>
            </a:r>
            <a:r>
              <a:rPr lang="en-US" sz="1600" i="1" dirty="0">
                <a:solidFill>
                  <a:srgbClr val="000000"/>
                </a:solidFill>
                <a:ea typeface="Baskerville"/>
              </a:rPr>
              <a:t>anyway</a:t>
            </a:r>
            <a:r>
              <a:rPr lang="en-US" sz="1600" dirty="0">
                <a:solidFill>
                  <a:srgbClr val="000000"/>
                </a:solidFill>
                <a:ea typeface="Baskerville"/>
              </a:rPr>
              <a:t>, and X-Tech would not reduce them.  So the preferred sequence is that we get superintelligence or ubiquitous surveillance before we get X-Tech.  So we should oppose extra funding for X-Tech.</a:t>
            </a:r>
          </a:p>
          <a:p>
            <a:pPr marL="0" indent="0">
              <a:buNone/>
            </a:pPr>
            <a:r>
              <a:rPr lang="en-US" sz="1600" dirty="0">
                <a:solidFill>
                  <a:srgbClr val="000000"/>
                </a:solidFill>
                <a:ea typeface="Baskerville"/>
              </a:rPr>
              <a:t>(B7)</a:t>
            </a:r>
            <a:r>
              <a:rPr lang="en-US" sz="1600" dirty="0">
                <a:solidFill>
                  <a:srgbClr val="000000"/>
                </a:solidFill>
                <a:ea typeface="Arial"/>
              </a:rPr>
              <a:t>  </a:t>
            </a:r>
            <a:r>
              <a:rPr lang="en-US" sz="1600" dirty="0">
                <a:solidFill>
                  <a:srgbClr val="000000"/>
                </a:solidFill>
                <a:ea typeface="Baskerville"/>
              </a:rPr>
              <a:t>However, if we oppose extra funding for X-Tech, the people working in X-Tech will dislike us; and other scientists might regard us as being anti-science.  This will reduce our ability to work with these scientists, hampering our efforts on more specific issues, efforts that stand a much better chance of making a material difference than any attempts on our part to influence the level of national funding for X-Tech.  So we should not oppose extra funding for X-Tech.</a:t>
            </a:r>
          </a:p>
          <a:p>
            <a:pPr marL="0" indent="0">
              <a:buNone/>
            </a:pPr>
            <a:r>
              <a:rPr lang="en-US" sz="1600" dirty="0">
                <a:solidFill>
                  <a:srgbClr val="000000"/>
                </a:solidFill>
                <a:ea typeface="Baskerville"/>
              </a:rPr>
              <a:t>(B8)</a:t>
            </a:r>
            <a:r>
              <a:rPr lang="en-US" sz="1600" dirty="0">
                <a:solidFill>
                  <a:srgbClr val="000000"/>
                </a:solidFill>
                <a:ea typeface="Arial"/>
              </a:rPr>
              <a:t>  </a:t>
            </a:r>
            <a:r>
              <a:rPr lang="en-US" sz="1600" dirty="0">
                <a:solidFill>
                  <a:srgbClr val="000000"/>
                </a:solidFill>
                <a:ea typeface="Baskerville"/>
              </a:rPr>
              <a:t>…</a:t>
            </a:r>
            <a:endParaRPr lang="en-GB" sz="1600" dirty="0"/>
          </a:p>
        </p:txBody>
      </p:sp>
    </p:spTree>
    <p:extLst>
      <p:ext uri="{BB962C8B-B14F-4D97-AF65-F5344CB8AC3E}">
        <p14:creationId xmlns:p14="http://schemas.microsoft.com/office/powerpoint/2010/main" val="4147615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utilitarianism rich in CCs?</a:t>
            </a:r>
            <a:endParaRPr lang="en-US" dirty="0"/>
          </a:p>
        </p:txBody>
      </p:sp>
      <p:sp>
        <p:nvSpPr>
          <p:cNvPr id="3" name="Content Placeholder 2"/>
          <p:cNvSpPr>
            <a:spLocks noGrp="1"/>
          </p:cNvSpPr>
          <p:nvPr>
            <p:ph idx="1"/>
          </p:nvPr>
        </p:nvSpPr>
        <p:spPr/>
        <p:txBody>
          <a:bodyPr>
            <a:normAutofit/>
          </a:bodyPr>
          <a:lstStyle/>
          <a:p>
            <a:r>
              <a:rPr lang="en-US" dirty="0" smtClean="0"/>
              <a:t>Knowledge &amp; shaping</a:t>
            </a:r>
          </a:p>
          <a:p>
            <a:pPr lvl="1"/>
            <a:r>
              <a:rPr lang="en-US" dirty="0" smtClean="0"/>
              <a:t>We </a:t>
            </a:r>
            <a:r>
              <a:rPr lang="en-US" dirty="0"/>
              <a:t>have more knowledge and experience of human life at the personal level</a:t>
            </a:r>
            <a:r>
              <a:rPr lang="en-US" dirty="0" smtClean="0"/>
              <a:t>.</a:t>
            </a:r>
          </a:p>
          <a:p>
            <a:pPr lvl="0"/>
            <a:r>
              <a:rPr lang="en-US" dirty="0" smtClean="0"/>
              <a:t>Difficulties in understanding the goal itself</a:t>
            </a:r>
          </a:p>
          <a:p>
            <a:pPr lvl="1"/>
            <a:r>
              <a:rPr lang="en-US" dirty="0" smtClean="0"/>
              <a:t>We </a:t>
            </a:r>
            <a:r>
              <a:rPr lang="en-US" dirty="0"/>
              <a:t>find it difficult to grasp the kinds of utility functions imputed by utilitarianism (and some versions of egoism</a:t>
            </a:r>
            <a:r>
              <a:rPr lang="en-US" dirty="0" smtClean="0"/>
              <a:t>)</a:t>
            </a:r>
          </a:p>
          <a:p>
            <a:pPr lvl="0"/>
            <a:r>
              <a:rPr lang="en-US" dirty="0" smtClean="0"/>
              <a:t>Semi-nearness to historical pivot point</a:t>
            </a:r>
          </a:p>
          <a:p>
            <a:pPr lvl="1"/>
            <a:r>
              <a:rPr lang="en-US" dirty="0" smtClean="0"/>
              <a:t>If </a:t>
            </a:r>
            <a:r>
              <a:rPr lang="en-US" dirty="0"/>
              <a:t>we stand in the vicinity to a pivot point of history, we may have special opportunities to influence the long-term future</a:t>
            </a:r>
            <a:r>
              <a:rPr lang="en-US" dirty="0" smtClean="0"/>
              <a:t>.</a:t>
            </a:r>
          </a:p>
          <a:p>
            <a:r>
              <a:rPr lang="en-US" dirty="0" smtClean="0"/>
              <a:t>Recent discovery of key exploration tools</a:t>
            </a:r>
          </a:p>
          <a:p>
            <a:pPr lvl="1"/>
            <a:r>
              <a:rPr lang="en-US" dirty="0" smtClean="0"/>
              <a:t>We </a:t>
            </a:r>
            <a:r>
              <a:rPr lang="en-US" dirty="0"/>
              <a:t>have recently discovered some key concepts and ideas that may unlock further important </a:t>
            </a:r>
            <a:r>
              <a:rPr lang="en-US" dirty="0" smtClean="0"/>
              <a:t>discoveries</a:t>
            </a:r>
            <a:endParaRPr lang="en-GB" dirty="0"/>
          </a:p>
          <a:p>
            <a:endParaRPr lang="en-US" dirty="0"/>
          </a:p>
        </p:txBody>
      </p:sp>
    </p:spTree>
    <p:extLst>
      <p:ext uri="{BB962C8B-B14F-4D97-AF65-F5344CB8AC3E}">
        <p14:creationId xmlns:p14="http://schemas.microsoft.com/office/powerpoint/2010/main" val="3751777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function</a:t>
            </a:r>
            <a:endParaRPr lang="en-US" dirty="0"/>
          </a:p>
        </p:txBody>
      </p:sp>
      <p:sp>
        <p:nvSpPr>
          <p:cNvPr id="3" name="Content Placeholder 2"/>
          <p:cNvSpPr>
            <a:spLocks noGrp="1"/>
          </p:cNvSpPr>
          <p:nvPr>
            <p:ph idx="1"/>
          </p:nvPr>
        </p:nvSpPr>
        <p:spPr>
          <a:xfrm>
            <a:off x="165935" y="1491710"/>
            <a:ext cx="8901479" cy="4664498"/>
          </a:xfrm>
        </p:spPr>
        <p:txBody>
          <a:bodyPr/>
          <a:lstStyle/>
          <a:p>
            <a:pPr marL="0" indent="0">
              <a:buNone/>
            </a:pPr>
            <a:r>
              <a:rPr lang="en-US" dirty="0" smtClean="0"/>
              <a:t>Eval</a:t>
            </a:r>
            <a:r>
              <a:rPr lang="en-US" baseline="-25000" dirty="0" smtClean="0"/>
              <a:t>chess</a:t>
            </a:r>
            <a:r>
              <a:rPr lang="en-US" dirty="0" smtClean="0"/>
              <a:t> =</a:t>
            </a:r>
          </a:p>
          <a:p>
            <a:pPr marL="0" indent="0">
              <a:buNone/>
            </a:pPr>
            <a:r>
              <a:rPr lang="en-US" dirty="0" smtClean="0"/>
              <a:t>(c</a:t>
            </a:r>
            <a:r>
              <a:rPr lang="en-US" baseline="-25000" dirty="0" smtClean="0"/>
              <a:t>1</a:t>
            </a:r>
            <a:r>
              <a:rPr lang="en-US" dirty="0"/>
              <a:t>×</a:t>
            </a:r>
            <a:r>
              <a:rPr lang="en-US" dirty="0" smtClean="0"/>
              <a:t>material) </a:t>
            </a:r>
            <a:r>
              <a:rPr lang="en-US" dirty="0"/>
              <a:t>+ </a:t>
            </a:r>
            <a:r>
              <a:rPr lang="en-US" dirty="0" smtClean="0"/>
              <a:t>(c</a:t>
            </a:r>
            <a:r>
              <a:rPr lang="en-US" baseline="-25000" dirty="0" smtClean="0"/>
              <a:t>2</a:t>
            </a:r>
            <a:r>
              <a:rPr lang="en-US" dirty="0"/>
              <a:t>×</a:t>
            </a:r>
            <a:r>
              <a:rPr lang="en-US" dirty="0" smtClean="0"/>
              <a:t>mobility) </a:t>
            </a:r>
            <a:r>
              <a:rPr lang="en-US" dirty="0"/>
              <a:t>+ </a:t>
            </a:r>
            <a:r>
              <a:rPr lang="en-US" dirty="0" smtClean="0"/>
              <a:t>(c</a:t>
            </a:r>
            <a:r>
              <a:rPr lang="en-US" baseline="-25000" dirty="0" smtClean="0"/>
              <a:t>3</a:t>
            </a:r>
            <a:r>
              <a:rPr lang="en-US" dirty="0"/>
              <a:t>×</a:t>
            </a:r>
            <a:r>
              <a:rPr lang="en-US" dirty="0" smtClean="0"/>
              <a:t>king safety) </a:t>
            </a:r>
            <a:r>
              <a:rPr lang="en-US" dirty="0"/>
              <a:t>+ </a:t>
            </a:r>
            <a:r>
              <a:rPr lang="en-US" dirty="0" smtClean="0"/>
              <a:t>(c</a:t>
            </a:r>
            <a:r>
              <a:rPr lang="en-US" baseline="-25000" dirty="0" smtClean="0"/>
              <a:t>4</a:t>
            </a:r>
            <a:r>
              <a:rPr lang="en-US" dirty="0"/>
              <a:t>×</a:t>
            </a:r>
            <a:r>
              <a:rPr lang="en-US" dirty="0" smtClean="0"/>
              <a:t>center control) </a:t>
            </a:r>
            <a:r>
              <a:rPr lang="en-US" dirty="0"/>
              <a:t>+ ..</a:t>
            </a:r>
            <a:r>
              <a:rPr lang="en-US" dirty="0" smtClean="0"/>
              <a:t>.</a:t>
            </a:r>
          </a:p>
        </p:txBody>
      </p:sp>
      <p:pic>
        <p:nvPicPr>
          <p:cNvPr id="5" name="Picture 4"/>
          <p:cNvPicPr>
            <a:picLocks noChangeAspect="1"/>
          </p:cNvPicPr>
          <p:nvPr/>
        </p:nvPicPr>
        <p:blipFill>
          <a:blip r:embed="rId3"/>
          <a:stretch>
            <a:fillRect/>
          </a:stretch>
        </p:blipFill>
        <p:spPr>
          <a:xfrm>
            <a:off x="6132137" y="2796098"/>
            <a:ext cx="2484484" cy="2494382"/>
          </a:xfrm>
          <a:prstGeom prst="rect">
            <a:avLst/>
          </a:prstGeom>
        </p:spPr>
      </p:pic>
    </p:spTree>
    <p:extLst>
      <p:ext uri="{BB962C8B-B14F-4D97-AF65-F5344CB8AC3E}">
        <p14:creationId xmlns:p14="http://schemas.microsoft.com/office/powerpoint/2010/main" val="278231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function</a:t>
            </a:r>
            <a:endParaRPr lang="en-US" dirty="0"/>
          </a:p>
        </p:txBody>
      </p:sp>
      <p:sp>
        <p:nvSpPr>
          <p:cNvPr id="3" name="Content Placeholder 2"/>
          <p:cNvSpPr>
            <a:spLocks noGrp="1"/>
          </p:cNvSpPr>
          <p:nvPr>
            <p:ph idx="1"/>
          </p:nvPr>
        </p:nvSpPr>
        <p:spPr>
          <a:xfrm>
            <a:off x="165935" y="1491710"/>
            <a:ext cx="8901479" cy="4664498"/>
          </a:xfrm>
        </p:spPr>
        <p:txBody>
          <a:bodyPr/>
          <a:lstStyle/>
          <a:p>
            <a:pPr marL="0" indent="0">
              <a:buNone/>
            </a:pPr>
            <a:r>
              <a:rPr lang="en-US" dirty="0" smtClean="0"/>
              <a:t>Eval</a:t>
            </a:r>
            <a:r>
              <a:rPr lang="en-US" baseline="-25000" dirty="0" smtClean="0"/>
              <a:t>chess</a:t>
            </a:r>
            <a:r>
              <a:rPr lang="en-US" dirty="0" smtClean="0"/>
              <a:t> =</a:t>
            </a:r>
          </a:p>
          <a:p>
            <a:pPr marL="0" indent="0">
              <a:buNone/>
            </a:pPr>
            <a:r>
              <a:rPr lang="en-US" dirty="0" smtClean="0"/>
              <a:t>(c</a:t>
            </a:r>
            <a:r>
              <a:rPr lang="en-US" baseline="-25000" dirty="0" smtClean="0"/>
              <a:t>1</a:t>
            </a:r>
            <a:r>
              <a:rPr lang="en-US" dirty="0"/>
              <a:t>×</a:t>
            </a:r>
            <a:r>
              <a:rPr lang="en-US" dirty="0" smtClean="0"/>
              <a:t>material) </a:t>
            </a:r>
            <a:r>
              <a:rPr lang="en-US" dirty="0"/>
              <a:t>+ </a:t>
            </a:r>
            <a:r>
              <a:rPr lang="en-US" dirty="0" smtClean="0"/>
              <a:t>(c</a:t>
            </a:r>
            <a:r>
              <a:rPr lang="en-US" baseline="-25000" dirty="0" smtClean="0"/>
              <a:t>2</a:t>
            </a:r>
            <a:r>
              <a:rPr lang="en-US" dirty="0"/>
              <a:t>×</a:t>
            </a:r>
            <a:r>
              <a:rPr lang="en-US" dirty="0" smtClean="0"/>
              <a:t>mobility) </a:t>
            </a:r>
            <a:r>
              <a:rPr lang="en-US" dirty="0"/>
              <a:t>+ </a:t>
            </a:r>
            <a:r>
              <a:rPr lang="en-US" dirty="0" smtClean="0"/>
              <a:t>(c</a:t>
            </a:r>
            <a:r>
              <a:rPr lang="en-US" baseline="-25000" dirty="0" smtClean="0"/>
              <a:t>3</a:t>
            </a:r>
            <a:r>
              <a:rPr lang="en-US" dirty="0"/>
              <a:t>×</a:t>
            </a:r>
            <a:r>
              <a:rPr lang="en-US" dirty="0" smtClean="0"/>
              <a:t>king safety) </a:t>
            </a:r>
            <a:r>
              <a:rPr lang="en-US" dirty="0"/>
              <a:t>+ </a:t>
            </a:r>
            <a:r>
              <a:rPr lang="en-US" dirty="0" smtClean="0"/>
              <a:t>(c</a:t>
            </a:r>
            <a:r>
              <a:rPr lang="en-US" baseline="-25000" dirty="0" smtClean="0"/>
              <a:t>4</a:t>
            </a:r>
            <a:r>
              <a:rPr lang="en-US" dirty="0"/>
              <a:t>×</a:t>
            </a:r>
            <a:r>
              <a:rPr lang="en-US" dirty="0" smtClean="0"/>
              <a:t>center control) </a:t>
            </a:r>
            <a:r>
              <a:rPr lang="en-US" dirty="0"/>
              <a:t>+ ..</a:t>
            </a:r>
            <a:r>
              <a:rPr lang="en-US" dirty="0" smtClean="0"/>
              <a:t>.</a:t>
            </a:r>
          </a:p>
          <a:p>
            <a:pPr marL="0" indent="0">
              <a:buNone/>
            </a:pPr>
            <a:endParaRPr lang="en-US" dirty="0" smtClean="0"/>
          </a:p>
          <a:p>
            <a:pPr marL="0" indent="0">
              <a:buNone/>
            </a:pPr>
            <a:r>
              <a:rPr lang="en-US" dirty="0"/>
              <a:t>Eval</a:t>
            </a:r>
            <a:r>
              <a:rPr lang="en-US" baseline="-25000" dirty="0"/>
              <a:t>public_policy</a:t>
            </a:r>
            <a:r>
              <a:rPr lang="en-US" dirty="0"/>
              <a:t> =</a:t>
            </a:r>
          </a:p>
          <a:p>
            <a:pPr marL="0" indent="0">
              <a:buNone/>
            </a:pPr>
            <a:r>
              <a:rPr lang="en-US" dirty="0"/>
              <a:t>(c</a:t>
            </a:r>
            <a:r>
              <a:rPr lang="en-US" baseline="-25000" dirty="0"/>
              <a:t>1</a:t>
            </a:r>
            <a:r>
              <a:rPr lang="en-US" dirty="0"/>
              <a:t>×GDP) + (c</a:t>
            </a:r>
            <a:r>
              <a:rPr lang="en-US" baseline="-25000" dirty="0"/>
              <a:t>2</a:t>
            </a:r>
            <a:r>
              <a:rPr lang="en-US" dirty="0"/>
              <a:t>×employment) + (c</a:t>
            </a:r>
            <a:r>
              <a:rPr lang="en-US" baseline="-25000" dirty="0"/>
              <a:t>3</a:t>
            </a:r>
            <a:r>
              <a:rPr lang="en-US" dirty="0"/>
              <a:t>×equality) + (c</a:t>
            </a:r>
            <a:r>
              <a:rPr lang="en-US" baseline="-25000" dirty="0"/>
              <a:t>4</a:t>
            </a:r>
            <a:r>
              <a:rPr lang="en-US" dirty="0"/>
              <a:t>×environment) + ...</a:t>
            </a:r>
          </a:p>
          <a:p>
            <a:pPr marL="0" indent="0">
              <a:buNone/>
            </a:pPr>
            <a:endParaRPr lang="en-US" dirty="0" smtClean="0"/>
          </a:p>
        </p:txBody>
      </p:sp>
    </p:spTree>
    <p:extLst>
      <p:ext uri="{BB962C8B-B14F-4D97-AF65-F5344CB8AC3E}">
        <p14:creationId xmlns:p14="http://schemas.microsoft.com/office/powerpoint/2010/main" val="199340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crucial consideration?</a:t>
            </a:r>
            <a:endParaRPr lang="en-US" dirty="0"/>
          </a:p>
        </p:txBody>
      </p:sp>
      <p:pic>
        <p:nvPicPr>
          <p:cNvPr id="6" name="Content Placeholder 5"/>
          <p:cNvPicPr>
            <a:picLocks noGrp="1" noChangeAspect="1"/>
          </p:cNvPicPr>
          <p:nvPr>
            <p:ph idx="1"/>
          </p:nvPr>
        </p:nvPicPr>
        <p:blipFill>
          <a:blip r:embed="rId3"/>
          <a:srcRect t="12217" b="12217"/>
          <a:stretch>
            <a:fillRect/>
          </a:stretch>
        </p:blipFill>
        <p:spPr>
          <a:xfrm>
            <a:off x="5199124" y="1781399"/>
            <a:ext cx="3078501" cy="1744880"/>
          </a:xfrm>
        </p:spPr>
      </p:pic>
      <p:sp>
        <p:nvSpPr>
          <p:cNvPr id="7" name="TextBox 6"/>
          <p:cNvSpPr txBox="1"/>
          <p:nvPr/>
        </p:nvSpPr>
        <p:spPr>
          <a:xfrm>
            <a:off x="580774" y="1656426"/>
            <a:ext cx="4314321" cy="1200329"/>
          </a:xfrm>
          <a:prstGeom prst="rect">
            <a:avLst/>
          </a:prstGeom>
          <a:noFill/>
        </p:spPr>
        <p:txBody>
          <a:bodyPr wrap="square" rtlCol="0">
            <a:spAutoFit/>
          </a:bodyPr>
          <a:lstStyle/>
          <a:p>
            <a:pPr marL="0" lvl="1"/>
            <a:r>
              <a:rPr lang="en-US" dirty="0">
                <a:latin typeface="Arial"/>
                <a:cs typeface="Arial"/>
              </a:rPr>
              <a:t>a consideration such that if it were taken into account it would overturn the conclusions we would otherwise reach about how we should direct our </a:t>
            </a:r>
            <a:r>
              <a:rPr lang="en-US" dirty="0" smtClean="0">
                <a:latin typeface="Arial"/>
                <a:cs typeface="Arial"/>
              </a:rPr>
              <a:t>efforts</a:t>
            </a:r>
            <a:endParaRPr lang="en-US" dirty="0">
              <a:latin typeface="Arial"/>
              <a:cs typeface="Arial"/>
            </a:endParaRPr>
          </a:p>
        </p:txBody>
      </p:sp>
      <p:sp>
        <p:nvSpPr>
          <p:cNvPr id="8" name="TextBox 7"/>
          <p:cNvSpPr txBox="1"/>
          <p:nvPr/>
        </p:nvSpPr>
        <p:spPr>
          <a:xfrm>
            <a:off x="580774" y="3074109"/>
            <a:ext cx="4314321" cy="1477328"/>
          </a:xfrm>
          <a:prstGeom prst="rect">
            <a:avLst/>
          </a:prstGeom>
          <a:noFill/>
        </p:spPr>
        <p:txBody>
          <a:bodyPr wrap="square" rtlCol="0">
            <a:spAutoFit/>
          </a:bodyPr>
          <a:lstStyle/>
          <a:p>
            <a:pPr marL="0" lvl="1"/>
            <a:r>
              <a:rPr lang="en-US" dirty="0" smtClean="0">
                <a:latin typeface="Arial"/>
                <a:cs typeface="Arial"/>
              </a:rPr>
              <a:t>an </a:t>
            </a:r>
            <a:r>
              <a:rPr lang="en-US" dirty="0">
                <a:latin typeface="Arial"/>
                <a:cs typeface="Arial"/>
              </a:rPr>
              <a:t>idea or argument that might plausibly reveal the need for not just some minor course adjustment in our practical endeavors but a major change of direction or </a:t>
            </a:r>
            <a:r>
              <a:rPr lang="en-US" dirty="0" smtClean="0">
                <a:latin typeface="Arial"/>
                <a:cs typeface="Arial"/>
              </a:rPr>
              <a:t>priority</a:t>
            </a:r>
            <a:endParaRPr lang="en-US" dirty="0">
              <a:latin typeface="Arial"/>
              <a:cs typeface="Arial"/>
            </a:endParaRPr>
          </a:p>
        </p:txBody>
      </p:sp>
    </p:spTree>
    <p:extLst>
      <p:ext uri="{BB962C8B-B14F-4D97-AF65-F5344CB8AC3E}">
        <p14:creationId xmlns:p14="http://schemas.microsoft.com/office/powerpoint/2010/main" val="2155807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function</a:t>
            </a:r>
            <a:endParaRPr lang="en-US" dirty="0"/>
          </a:p>
        </p:txBody>
      </p:sp>
      <p:sp>
        <p:nvSpPr>
          <p:cNvPr id="3" name="Content Placeholder 2"/>
          <p:cNvSpPr>
            <a:spLocks noGrp="1"/>
          </p:cNvSpPr>
          <p:nvPr>
            <p:ph idx="1"/>
          </p:nvPr>
        </p:nvSpPr>
        <p:spPr>
          <a:xfrm>
            <a:off x="165935" y="1491710"/>
            <a:ext cx="8901479" cy="4664498"/>
          </a:xfrm>
        </p:spPr>
        <p:txBody>
          <a:bodyPr/>
          <a:lstStyle/>
          <a:p>
            <a:pPr marL="0" indent="0">
              <a:buNone/>
            </a:pPr>
            <a:r>
              <a:rPr lang="en-US" dirty="0" smtClean="0"/>
              <a:t>Eval</a:t>
            </a:r>
            <a:r>
              <a:rPr lang="en-US" baseline="-25000" dirty="0" smtClean="0"/>
              <a:t>chess</a:t>
            </a:r>
            <a:r>
              <a:rPr lang="en-US" dirty="0" smtClean="0"/>
              <a:t> =</a:t>
            </a:r>
          </a:p>
          <a:p>
            <a:pPr marL="0" indent="0">
              <a:buNone/>
            </a:pPr>
            <a:r>
              <a:rPr lang="en-US" dirty="0" smtClean="0"/>
              <a:t>(c</a:t>
            </a:r>
            <a:r>
              <a:rPr lang="en-US" baseline="-25000" dirty="0" smtClean="0"/>
              <a:t>1</a:t>
            </a:r>
            <a:r>
              <a:rPr lang="en-US" dirty="0"/>
              <a:t>×</a:t>
            </a:r>
            <a:r>
              <a:rPr lang="en-US" dirty="0" smtClean="0"/>
              <a:t>material) </a:t>
            </a:r>
            <a:r>
              <a:rPr lang="en-US" dirty="0"/>
              <a:t>+ </a:t>
            </a:r>
            <a:r>
              <a:rPr lang="en-US" dirty="0" smtClean="0"/>
              <a:t>(c</a:t>
            </a:r>
            <a:r>
              <a:rPr lang="en-US" baseline="-25000" dirty="0" smtClean="0"/>
              <a:t>2</a:t>
            </a:r>
            <a:r>
              <a:rPr lang="en-US" dirty="0"/>
              <a:t>×</a:t>
            </a:r>
            <a:r>
              <a:rPr lang="en-US" dirty="0" smtClean="0"/>
              <a:t>mobility) </a:t>
            </a:r>
            <a:r>
              <a:rPr lang="en-US" dirty="0"/>
              <a:t>+ </a:t>
            </a:r>
            <a:r>
              <a:rPr lang="en-US" dirty="0" smtClean="0"/>
              <a:t>(c</a:t>
            </a:r>
            <a:r>
              <a:rPr lang="en-US" baseline="-25000" dirty="0" smtClean="0"/>
              <a:t>3</a:t>
            </a:r>
            <a:r>
              <a:rPr lang="en-US" dirty="0"/>
              <a:t>×</a:t>
            </a:r>
            <a:r>
              <a:rPr lang="en-US" dirty="0" smtClean="0"/>
              <a:t>king safety) </a:t>
            </a:r>
            <a:r>
              <a:rPr lang="en-US" dirty="0"/>
              <a:t>+ </a:t>
            </a:r>
            <a:r>
              <a:rPr lang="en-US" dirty="0" smtClean="0"/>
              <a:t>(c</a:t>
            </a:r>
            <a:r>
              <a:rPr lang="en-US" baseline="-25000" dirty="0" smtClean="0"/>
              <a:t>4</a:t>
            </a:r>
            <a:r>
              <a:rPr lang="en-US" dirty="0"/>
              <a:t>×</a:t>
            </a:r>
            <a:r>
              <a:rPr lang="en-US" dirty="0" smtClean="0"/>
              <a:t>center control) </a:t>
            </a:r>
            <a:r>
              <a:rPr lang="en-US" dirty="0"/>
              <a:t>+ ..</a:t>
            </a:r>
            <a:r>
              <a:rPr lang="en-US" dirty="0" smtClean="0"/>
              <a:t>.</a:t>
            </a:r>
          </a:p>
          <a:p>
            <a:pPr marL="0" indent="0">
              <a:buNone/>
            </a:pPr>
            <a:endParaRPr lang="en-US" dirty="0" smtClean="0"/>
          </a:p>
          <a:p>
            <a:pPr marL="0" indent="0">
              <a:buNone/>
            </a:pPr>
            <a:r>
              <a:rPr lang="en-US" dirty="0" smtClean="0"/>
              <a:t>Eval</a:t>
            </a:r>
            <a:r>
              <a:rPr lang="en-US" baseline="-25000" dirty="0" smtClean="0"/>
              <a:t>public_policy</a:t>
            </a:r>
            <a:r>
              <a:rPr lang="en-US" dirty="0" smtClean="0"/>
              <a:t> </a:t>
            </a:r>
            <a:r>
              <a:rPr lang="en-US" dirty="0"/>
              <a:t>=</a:t>
            </a:r>
          </a:p>
          <a:p>
            <a:pPr marL="0" indent="0">
              <a:buNone/>
            </a:pPr>
            <a:r>
              <a:rPr lang="en-US" dirty="0"/>
              <a:t>(c</a:t>
            </a:r>
            <a:r>
              <a:rPr lang="en-US" baseline="-25000" dirty="0"/>
              <a:t>1</a:t>
            </a:r>
            <a:r>
              <a:rPr lang="en-US" dirty="0"/>
              <a:t>×GDP) + (c</a:t>
            </a:r>
            <a:r>
              <a:rPr lang="en-US" baseline="-25000" dirty="0"/>
              <a:t>2</a:t>
            </a:r>
            <a:r>
              <a:rPr lang="en-US" dirty="0"/>
              <a:t>×employment) + (c</a:t>
            </a:r>
            <a:r>
              <a:rPr lang="en-US" baseline="-25000" dirty="0"/>
              <a:t>3</a:t>
            </a:r>
            <a:r>
              <a:rPr lang="en-US" dirty="0"/>
              <a:t>×equality) + (c</a:t>
            </a:r>
            <a:r>
              <a:rPr lang="en-US" baseline="-25000" dirty="0"/>
              <a:t>4</a:t>
            </a:r>
            <a:r>
              <a:rPr lang="en-US" dirty="0"/>
              <a:t>×environment) + ...</a:t>
            </a:r>
          </a:p>
          <a:p>
            <a:pPr marL="0" indent="0">
              <a:buNone/>
            </a:pPr>
            <a:endParaRPr lang="en-US" dirty="0" smtClean="0"/>
          </a:p>
          <a:p>
            <a:pPr marL="0" indent="0">
              <a:buNone/>
            </a:pPr>
            <a:r>
              <a:rPr lang="en-US" dirty="0" smtClean="0"/>
              <a:t>Eval</a:t>
            </a:r>
            <a:r>
              <a:rPr lang="en-US" baseline="-25000" dirty="0" smtClean="0"/>
              <a:t>moral_goodness</a:t>
            </a:r>
            <a:r>
              <a:rPr lang="en-US" dirty="0" smtClean="0"/>
              <a:t> = ?</a:t>
            </a:r>
            <a:endParaRPr lang="en-US" dirty="0"/>
          </a:p>
          <a:p>
            <a:pPr marL="0" indent="0">
              <a:buNone/>
            </a:pPr>
            <a:endParaRPr lang="en-US" dirty="0" smtClean="0"/>
          </a:p>
        </p:txBody>
      </p:sp>
    </p:spTree>
    <p:extLst>
      <p:ext uri="{BB962C8B-B14F-4D97-AF65-F5344CB8AC3E}">
        <p14:creationId xmlns:p14="http://schemas.microsoft.com/office/powerpoint/2010/main" val="60124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function</a:t>
            </a:r>
            <a:endParaRPr lang="en-US" dirty="0"/>
          </a:p>
        </p:txBody>
      </p:sp>
      <p:sp>
        <p:nvSpPr>
          <p:cNvPr id="3" name="Content Placeholder 2"/>
          <p:cNvSpPr>
            <a:spLocks noGrp="1"/>
          </p:cNvSpPr>
          <p:nvPr>
            <p:ph idx="1"/>
          </p:nvPr>
        </p:nvSpPr>
        <p:spPr>
          <a:xfrm>
            <a:off x="165935" y="1491710"/>
            <a:ext cx="8901479" cy="4664498"/>
          </a:xfrm>
        </p:spPr>
        <p:txBody>
          <a:bodyPr/>
          <a:lstStyle/>
          <a:p>
            <a:pPr marL="0" indent="0">
              <a:buNone/>
            </a:pPr>
            <a:r>
              <a:rPr lang="en-US" dirty="0" smtClean="0"/>
              <a:t>Eval</a:t>
            </a:r>
            <a:r>
              <a:rPr lang="en-US" baseline="-25000" dirty="0" smtClean="0"/>
              <a:t>chess</a:t>
            </a:r>
            <a:r>
              <a:rPr lang="en-US" dirty="0" smtClean="0"/>
              <a:t> =</a:t>
            </a:r>
          </a:p>
          <a:p>
            <a:pPr marL="0" indent="0">
              <a:buNone/>
            </a:pPr>
            <a:r>
              <a:rPr lang="en-US" dirty="0" smtClean="0"/>
              <a:t>(c</a:t>
            </a:r>
            <a:r>
              <a:rPr lang="en-US" baseline="-25000" dirty="0" smtClean="0"/>
              <a:t>1</a:t>
            </a:r>
            <a:r>
              <a:rPr lang="en-US" dirty="0"/>
              <a:t>×</a:t>
            </a:r>
            <a:r>
              <a:rPr lang="en-US" dirty="0" smtClean="0"/>
              <a:t>material) </a:t>
            </a:r>
            <a:r>
              <a:rPr lang="en-US" dirty="0"/>
              <a:t>+ </a:t>
            </a:r>
            <a:r>
              <a:rPr lang="en-US" dirty="0" smtClean="0"/>
              <a:t>(c</a:t>
            </a:r>
            <a:r>
              <a:rPr lang="en-US" baseline="-25000" dirty="0" smtClean="0"/>
              <a:t>2</a:t>
            </a:r>
            <a:r>
              <a:rPr lang="en-US" dirty="0"/>
              <a:t>×</a:t>
            </a:r>
            <a:r>
              <a:rPr lang="en-US" dirty="0" smtClean="0"/>
              <a:t>mobility) </a:t>
            </a:r>
            <a:r>
              <a:rPr lang="en-US" dirty="0"/>
              <a:t>+ </a:t>
            </a:r>
            <a:r>
              <a:rPr lang="en-US" dirty="0" smtClean="0"/>
              <a:t>(c</a:t>
            </a:r>
            <a:r>
              <a:rPr lang="en-US" baseline="-25000" dirty="0" smtClean="0"/>
              <a:t>3</a:t>
            </a:r>
            <a:r>
              <a:rPr lang="en-US" dirty="0"/>
              <a:t>×</a:t>
            </a:r>
            <a:r>
              <a:rPr lang="en-US" dirty="0" smtClean="0"/>
              <a:t>king safety) </a:t>
            </a:r>
            <a:r>
              <a:rPr lang="en-US" dirty="0"/>
              <a:t>+ </a:t>
            </a:r>
            <a:r>
              <a:rPr lang="en-US" dirty="0" smtClean="0"/>
              <a:t>(c</a:t>
            </a:r>
            <a:r>
              <a:rPr lang="en-US" baseline="-25000" dirty="0" smtClean="0"/>
              <a:t>4</a:t>
            </a:r>
            <a:r>
              <a:rPr lang="en-US" dirty="0"/>
              <a:t>×</a:t>
            </a:r>
            <a:r>
              <a:rPr lang="en-US" dirty="0" smtClean="0"/>
              <a:t>center control) </a:t>
            </a:r>
            <a:r>
              <a:rPr lang="en-US" dirty="0"/>
              <a:t>+ ..</a:t>
            </a:r>
            <a:r>
              <a:rPr lang="en-US" dirty="0" smtClean="0"/>
              <a:t>.</a:t>
            </a:r>
          </a:p>
          <a:p>
            <a:pPr marL="0" indent="0">
              <a:buNone/>
            </a:pPr>
            <a:endParaRPr lang="en-US" dirty="0" smtClean="0"/>
          </a:p>
          <a:p>
            <a:pPr marL="0" indent="0">
              <a:buNone/>
            </a:pPr>
            <a:r>
              <a:rPr lang="en-US" dirty="0" smtClean="0"/>
              <a:t>Eval</a:t>
            </a:r>
            <a:r>
              <a:rPr lang="en-US" baseline="-25000" dirty="0" smtClean="0"/>
              <a:t>public_policy</a:t>
            </a:r>
            <a:r>
              <a:rPr lang="en-US" dirty="0" smtClean="0"/>
              <a:t> </a:t>
            </a:r>
            <a:r>
              <a:rPr lang="en-US" dirty="0"/>
              <a:t>=</a:t>
            </a:r>
          </a:p>
          <a:p>
            <a:pPr marL="0" indent="0">
              <a:buNone/>
            </a:pPr>
            <a:r>
              <a:rPr lang="en-US" dirty="0"/>
              <a:t>(c</a:t>
            </a:r>
            <a:r>
              <a:rPr lang="en-US" baseline="-25000" dirty="0"/>
              <a:t>1</a:t>
            </a:r>
            <a:r>
              <a:rPr lang="en-US" dirty="0"/>
              <a:t>×GDP) + (c</a:t>
            </a:r>
            <a:r>
              <a:rPr lang="en-US" baseline="-25000" dirty="0"/>
              <a:t>2</a:t>
            </a:r>
            <a:r>
              <a:rPr lang="en-US" dirty="0"/>
              <a:t>×employment) + (c</a:t>
            </a:r>
            <a:r>
              <a:rPr lang="en-US" baseline="-25000" dirty="0"/>
              <a:t>3</a:t>
            </a:r>
            <a:r>
              <a:rPr lang="en-US" dirty="0"/>
              <a:t>×equality) + (c</a:t>
            </a:r>
            <a:r>
              <a:rPr lang="en-US" baseline="-25000" dirty="0"/>
              <a:t>4</a:t>
            </a:r>
            <a:r>
              <a:rPr lang="en-US" dirty="0"/>
              <a:t>×environment) + ...</a:t>
            </a:r>
          </a:p>
          <a:p>
            <a:pPr marL="0" indent="0">
              <a:buNone/>
            </a:pPr>
            <a:endParaRPr lang="en-US" dirty="0" smtClean="0"/>
          </a:p>
          <a:p>
            <a:pPr marL="0" indent="0">
              <a:buNone/>
            </a:pPr>
            <a:r>
              <a:rPr lang="en-US" dirty="0" smtClean="0"/>
              <a:t>Eval</a:t>
            </a:r>
            <a:r>
              <a:rPr lang="en-US" baseline="-25000" dirty="0" smtClean="0"/>
              <a:t>utilitarian</a:t>
            </a:r>
            <a:r>
              <a:rPr lang="en-US" dirty="0" smtClean="0"/>
              <a:t> = ?</a:t>
            </a:r>
            <a:endParaRPr lang="en-US" dirty="0"/>
          </a:p>
          <a:p>
            <a:pPr marL="0" indent="0">
              <a:buNone/>
            </a:pPr>
            <a:endParaRPr lang="en-US" dirty="0" smtClean="0"/>
          </a:p>
        </p:txBody>
      </p:sp>
    </p:spTree>
    <p:extLst>
      <p:ext uri="{BB962C8B-B14F-4D97-AF65-F5344CB8AC3E}">
        <p14:creationId xmlns:p14="http://schemas.microsoft.com/office/powerpoint/2010/main" val="140471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figure 1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28" y="1057121"/>
            <a:ext cx="8799284" cy="4670170"/>
          </a:xfrm>
          <a:prstGeom prst="rect">
            <a:avLst/>
          </a:prstGeom>
        </p:spPr>
      </p:pic>
    </p:spTree>
    <p:extLst>
      <p:ext uri="{BB962C8B-B14F-4D97-AF65-F5344CB8AC3E}">
        <p14:creationId xmlns:p14="http://schemas.microsoft.com/office/powerpoint/2010/main" val="554039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2171" y="454983"/>
            <a:ext cx="7848064" cy="5544615"/>
            <a:chOff x="0" y="-600"/>
            <a:chExt cx="5502675" cy="3887842"/>
          </a:xfrm>
        </p:grpSpPr>
        <p:grpSp>
          <p:nvGrpSpPr>
            <p:cNvPr id="5" name="Group 4"/>
            <p:cNvGrpSpPr/>
            <p:nvPr/>
          </p:nvGrpSpPr>
          <p:grpSpPr>
            <a:xfrm>
              <a:off x="0" y="-600"/>
              <a:ext cx="5502675" cy="3887842"/>
              <a:chOff x="0" y="-600"/>
              <a:chExt cx="5502675" cy="3887842"/>
            </a:xfrm>
          </p:grpSpPr>
          <p:grpSp>
            <p:nvGrpSpPr>
              <p:cNvPr id="7" name="Group 6"/>
              <p:cNvGrpSpPr/>
              <p:nvPr/>
            </p:nvGrpSpPr>
            <p:grpSpPr>
              <a:xfrm>
                <a:off x="0" y="-600"/>
                <a:ext cx="5502675" cy="3887842"/>
                <a:chOff x="0" y="-600"/>
                <a:chExt cx="5502675" cy="3887842"/>
              </a:xfrm>
            </p:grpSpPr>
            <p:sp>
              <p:nvSpPr>
                <p:cNvPr id="9" name="Text Box 157"/>
                <p:cNvSpPr txBox="1">
                  <a:spLocks noChangeArrowheads="1"/>
                </p:cNvSpPr>
                <p:nvPr/>
              </p:nvSpPr>
              <p:spPr bwMode="auto">
                <a:xfrm>
                  <a:off x="4234069" y="2156791"/>
                  <a:ext cx="1233805" cy="323215"/>
                </a:xfrm>
                <a:prstGeom prst="rect">
                  <a:avLst/>
                </a:prstGeom>
                <a:solidFill>
                  <a:srgbClr val="FFFFFF"/>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rot="0" vert="horz" wrap="square" lIns="0" tIns="0" rIns="0" bIns="0" anchor="t" anchorCtr="0" upright="1">
                  <a:noAutofit/>
                </a:bodyPr>
                <a:lstStyle/>
                <a:p>
                  <a:pPr>
                    <a:lnSpc>
                      <a:spcPct val="117000"/>
                    </a:lnSpc>
                    <a:spcAft>
                      <a:spcPts val="0"/>
                    </a:spcAft>
                    <a:tabLst>
                      <a:tab pos="540385" algn="l"/>
                    </a:tabLst>
                  </a:pPr>
                  <a:r>
                    <a:rPr lang="en-US" sz="1400" b="1" i="1" dirty="0">
                      <a:solidFill>
                        <a:schemeClr val="bg1"/>
                      </a:solidFill>
                      <a:effectLst/>
                      <a:latin typeface="Calibri"/>
                      <a:ea typeface="Calibri"/>
                      <a:cs typeface="Times New Roman"/>
                    </a:rPr>
                    <a:t>global catastrophic risk</a:t>
                  </a:r>
                  <a:endParaRPr lang="en-US" sz="1600" b="1" dirty="0">
                    <a:solidFill>
                      <a:schemeClr val="bg1"/>
                    </a:solidFill>
                    <a:effectLst/>
                    <a:latin typeface="Palatino Linotype"/>
                    <a:ea typeface="Calibri"/>
                    <a:cs typeface="Times New Roman"/>
                  </a:endParaRPr>
                </a:p>
              </p:txBody>
            </p:sp>
            <p:grpSp>
              <p:nvGrpSpPr>
                <p:cNvPr id="10" name="Group 9"/>
                <p:cNvGrpSpPr>
                  <a:grpSpLocks/>
                </p:cNvGrpSpPr>
                <p:nvPr/>
              </p:nvGrpSpPr>
              <p:grpSpPr bwMode="auto">
                <a:xfrm>
                  <a:off x="49695" y="-600"/>
                  <a:ext cx="5452980" cy="3887842"/>
                  <a:chOff x="-349" y="-5804"/>
                  <a:chExt cx="46472" cy="38922"/>
                </a:xfrm>
              </p:grpSpPr>
              <p:grpSp>
                <p:nvGrpSpPr>
                  <p:cNvPr id="16" name="Group 15"/>
                  <p:cNvGrpSpPr>
                    <a:grpSpLocks/>
                  </p:cNvGrpSpPr>
                  <p:nvPr/>
                </p:nvGrpSpPr>
                <p:grpSpPr bwMode="auto">
                  <a:xfrm>
                    <a:off x="-349" y="-5804"/>
                    <a:ext cx="46472" cy="38922"/>
                    <a:chOff x="1893" y="4508"/>
                    <a:chExt cx="7318" cy="6136"/>
                  </a:xfrm>
                </p:grpSpPr>
                <p:sp>
                  <p:nvSpPr>
                    <p:cNvPr id="19" name="Text Box 4"/>
                    <p:cNvSpPr txBox="1">
                      <a:spLocks noChangeArrowheads="1"/>
                    </p:cNvSpPr>
                    <p:nvPr/>
                  </p:nvSpPr>
                  <p:spPr bwMode="auto">
                    <a:xfrm>
                      <a:off x="3063" y="4508"/>
                      <a:ext cx="1017" cy="3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7000"/>
                        </a:lnSpc>
                        <a:spcAft>
                          <a:spcPts val="0"/>
                        </a:spcAft>
                        <a:tabLst>
                          <a:tab pos="540385" algn="l"/>
                        </a:tabLst>
                      </a:pPr>
                      <a:r>
                        <a:rPr lang="en-US" sz="1600" b="1" dirty="0">
                          <a:solidFill>
                            <a:schemeClr val="bg1"/>
                          </a:solidFill>
                          <a:effectLst/>
                          <a:latin typeface="Calibri"/>
                          <a:ea typeface="Calibri"/>
                          <a:cs typeface="Times New Roman"/>
                        </a:rPr>
                        <a:t>SCOPE</a:t>
                      </a:r>
                      <a:endParaRPr lang="en-US" b="1" dirty="0">
                        <a:solidFill>
                          <a:schemeClr val="bg1"/>
                        </a:solidFill>
                        <a:effectLst/>
                        <a:latin typeface="Palatino Linotype"/>
                        <a:ea typeface="Calibri"/>
                        <a:cs typeface="Times New Roman"/>
                      </a:endParaRPr>
                    </a:p>
                  </p:txBody>
                </p:sp>
                <p:sp>
                  <p:nvSpPr>
                    <p:cNvPr id="20" name="Text Box 6"/>
                    <p:cNvSpPr txBox="1">
                      <a:spLocks noChangeArrowheads="1"/>
                    </p:cNvSpPr>
                    <p:nvPr/>
                  </p:nvSpPr>
                  <p:spPr bwMode="auto">
                    <a:xfrm>
                      <a:off x="1893" y="5632"/>
                      <a:ext cx="1472" cy="61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7000"/>
                        </a:lnSpc>
                        <a:spcAft>
                          <a:spcPts val="0"/>
                        </a:spcAft>
                        <a:tabLst>
                          <a:tab pos="540385" algn="l"/>
                        </a:tabLst>
                      </a:pPr>
                      <a:r>
                        <a:rPr lang="en-US" sz="1600" b="1">
                          <a:solidFill>
                            <a:schemeClr val="bg1"/>
                          </a:solidFill>
                          <a:effectLst/>
                          <a:latin typeface="Calibri"/>
                          <a:ea typeface="Calibri"/>
                          <a:cs typeface="Times New Roman"/>
                        </a:rPr>
                        <a:t>pan-generational</a:t>
                      </a:r>
                      <a:endParaRPr lang="en-US" b="1">
                        <a:solidFill>
                          <a:schemeClr val="bg1"/>
                        </a:solidFill>
                        <a:effectLst/>
                        <a:latin typeface="Palatino Linotype"/>
                        <a:ea typeface="Calibri"/>
                        <a:cs typeface="Times New Roman"/>
                      </a:endParaRPr>
                    </a:p>
                  </p:txBody>
                </p:sp>
                <p:sp>
                  <p:nvSpPr>
                    <p:cNvPr id="21" name="Text Box 7"/>
                    <p:cNvSpPr txBox="1">
                      <a:spLocks noChangeArrowheads="1"/>
                    </p:cNvSpPr>
                    <p:nvPr/>
                  </p:nvSpPr>
                  <p:spPr bwMode="auto">
                    <a:xfrm>
                      <a:off x="4710" y="6621"/>
                      <a:ext cx="1200"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a:solidFill>
                            <a:schemeClr val="bg1"/>
                          </a:solidFill>
                          <a:effectLst/>
                          <a:latin typeface="Calibri"/>
                          <a:ea typeface="Calibri"/>
                        </a:rPr>
                        <a:t>Global Dark Age</a:t>
                      </a:r>
                      <a:endParaRPr lang="en-US" sz="2000" b="1">
                        <a:solidFill>
                          <a:schemeClr val="bg1"/>
                        </a:solidFill>
                        <a:effectLst/>
                        <a:latin typeface="Times New Roman"/>
                        <a:ea typeface="Calibri"/>
                      </a:endParaRPr>
                    </a:p>
                  </p:txBody>
                </p:sp>
                <p:sp>
                  <p:nvSpPr>
                    <p:cNvPr id="22" name="Text Box 8"/>
                    <p:cNvSpPr txBox="1">
                      <a:spLocks noChangeArrowheads="1"/>
                    </p:cNvSpPr>
                    <p:nvPr/>
                  </p:nvSpPr>
                  <p:spPr bwMode="auto">
                    <a:xfrm>
                      <a:off x="3450" y="6429"/>
                      <a:ext cx="1233" cy="7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a:solidFill>
                            <a:schemeClr val="bg1"/>
                          </a:solidFill>
                          <a:effectLst/>
                          <a:latin typeface="Calibri"/>
                          <a:ea typeface="Calibri"/>
                        </a:rPr>
                        <a:t>Biodiversity reduced by one species of beetle</a:t>
                      </a:r>
                      <a:endParaRPr lang="en-US" sz="2000" b="1">
                        <a:solidFill>
                          <a:schemeClr val="bg1"/>
                        </a:solidFill>
                        <a:effectLst/>
                        <a:latin typeface="Times New Roman"/>
                        <a:ea typeface="Calibri"/>
                      </a:endParaRPr>
                    </a:p>
                  </p:txBody>
                </p:sp>
                <p:sp>
                  <p:nvSpPr>
                    <p:cNvPr id="23" name="Text Box 9"/>
                    <p:cNvSpPr txBox="1">
                      <a:spLocks noChangeArrowheads="1"/>
                    </p:cNvSpPr>
                    <p:nvPr/>
                  </p:nvSpPr>
                  <p:spPr bwMode="auto">
                    <a:xfrm>
                      <a:off x="6116" y="6623"/>
                      <a:ext cx="810" cy="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7000"/>
                        </a:lnSpc>
                        <a:spcAft>
                          <a:spcPts val="0"/>
                        </a:spcAft>
                        <a:tabLst>
                          <a:tab pos="540385" algn="l"/>
                        </a:tabLst>
                      </a:pPr>
                      <a:r>
                        <a:rPr lang="en-US" sz="1200" b="1">
                          <a:solidFill>
                            <a:schemeClr val="bg1"/>
                          </a:solidFill>
                          <a:effectLst/>
                          <a:latin typeface="Calibri"/>
                          <a:ea typeface="Calibri"/>
                          <a:cs typeface="Times New Roman"/>
                        </a:rPr>
                        <a:t>Aging</a:t>
                      </a:r>
                      <a:endParaRPr lang="en-US" b="1">
                        <a:solidFill>
                          <a:schemeClr val="bg1"/>
                        </a:solidFill>
                        <a:effectLst/>
                        <a:latin typeface="Palatino Linotype"/>
                        <a:ea typeface="Calibri"/>
                        <a:cs typeface="Times New Roman"/>
                      </a:endParaRPr>
                    </a:p>
                  </p:txBody>
                </p:sp>
                <p:sp>
                  <p:nvSpPr>
                    <p:cNvPr id="24" name="Text Box 10"/>
                    <p:cNvSpPr txBox="1">
                      <a:spLocks noChangeArrowheads="1"/>
                    </p:cNvSpPr>
                    <p:nvPr/>
                  </p:nvSpPr>
                  <p:spPr bwMode="auto">
                    <a:xfrm>
                      <a:off x="3420" y="10215"/>
                      <a:ext cx="1500" cy="42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7000"/>
                        </a:lnSpc>
                        <a:spcAft>
                          <a:spcPts val="0"/>
                        </a:spcAft>
                        <a:tabLst>
                          <a:tab pos="540385" algn="l"/>
                        </a:tabLst>
                      </a:pPr>
                      <a:r>
                        <a:rPr lang="en-US" sz="1600" b="1">
                          <a:solidFill>
                            <a:schemeClr val="bg1"/>
                          </a:solidFill>
                          <a:effectLst/>
                          <a:latin typeface="Calibri"/>
                          <a:ea typeface="Calibri"/>
                          <a:cs typeface="Times New Roman"/>
                        </a:rPr>
                        <a:t>imperceptible</a:t>
                      </a:r>
                      <a:endParaRPr lang="en-US" b="1">
                        <a:solidFill>
                          <a:schemeClr val="bg1"/>
                        </a:solidFill>
                        <a:effectLst/>
                        <a:latin typeface="Palatino Linotype"/>
                        <a:ea typeface="Calibri"/>
                        <a:cs typeface="Times New Roman"/>
                      </a:endParaRPr>
                    </a:p>
                  </p:txBody>
                </p:sp>
                <p:sp>
                  <p:nvSpPr>
                    <p:cNvPr id="25" name="Text Box 12"/>
                    <p:cNvSpPr txBox="1">
                      <a:spLocks noChangeArrowheads="1"/>
                    </p:cNvSpPr>
                    <p:nvPr/>
                  </p:nvSpPr>
                  <p:spPr bwMode="auto">
                    <a:xfrm>
                      <a:off x="3450" y="8398"/>
                      <a:ext cx="1263" cy="7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a:solidFill>
                            <a:schemeClr val="bg1"/>
                          </a:solidFill>
                          <a:effectLst/>
                          <a:latin typeface="Calibri"/>
                          <a:ea typeface="Calibri"/>
                        </a:rPr>
                        <a:t>Congestion from one extra vehicle</a:t>
                      </a:r>
                      <a:endParaRPr lang="en-US" sz="2000" b="1">
                        <a:solidFill>
                          <a:schemeClr val="bg1"/>
                        </a:solidFill>
                        <a:effectLst/>
                        <a:latin typeface="Times New Roman"/>
                        <a:ea typeface="Calibri"/>
                      </a:endParaRPr>
                    </a:p>
                  </p:txBody>
                </p:sp>
                <p:sp>
                  <p:nvSpPr>
                    <p:cNvPr id="26" name="Text Box 13"/>
                    <p:cNvSpPr txBox="1">
                      <a:spLocks noChangeArrowheads="1"/>
                    </p:cNvSpPr>
                    <p:nvPr/>
                  </p:nvSpPr>
                  <p:spPr bwMode="auto">
                    <a:xfrm>
                      <a:off x="4737" y="8406"/>
                      <a:ext cx="1202" cy="6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a:solidFill>
                            <a:schemeClr val="bg1"/>
                          </a:solidFill>
                          <a:effectLst/>
                          <a:latin typeface="Calibri"/>
                          <a:ea typeface="Calibri"/>
                        </a:rPr>
                        <a:t>Recession in one country</a:t>
                      </a:r>
                      <a:endParaRPr lang="en-US" sz="2000" b="1">
                        <a:solidFill>
                          <a:schemeClr val="bg1"/>
                        </a:solidFill>
                        <a:effectLst/>
                        <a:latin typeface="Times New Roman"/>
                        <a:ea typeface="Calibri"/>
                      </a:endParaRPr>
                    </a:p>
                  </p:txBody>
                </p:sp>
                <p:sp>
                  <p:nvSpPr>
                    <p:cNvPr id="27" name="Text Box 14"/>
                    <p:cNvSpPr txBox="1">
                      <a:spLocks noChangeArrowheads="1"/>
                    </p:cNvSpPr>
                    <p:nvPr/>
                  </p:nvSpPr>
                  <p:spPr bwMode="auto">
                    <a:xfrm>
                      <a:off x="3583" y="9338"/>
                      <a:ext cx="956" cy="5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7000"/>
                        </a:lnSpc>
                        <a:spcAft>
                          <a:spcPts val="0"/>
                        </a:spcAft>
                        <a:tabLst>
                          <a:tab pos="540385" algn="l"/>
                        </a:tabLst>
                      </a:pPr>
                      <a:r>
                        <a:rPr lang="en-US" sz="1200" b="1" dirty="0">
                          <a:solidFill>
                            <a:schemeClr val="bg1"/>
                          </a:solidFill>
                          <a:effectLst/>
                          <a:latin typeface="Calibri"/>
                          <a:ea typeface="Calibri"/>
                          <a:cs typeface="Times New Roman"/>
                        </a:rPr>
                        <a:t>Loss of one hair</a:t>
                      </a:r>
                      <a:endParaRPr lang="en-US" b="1" dirty="0">
                        <a:solidFill>
                          <a:schemeClr val="bg1"/>
                        </a:solidFill>
                        <a:effectLst/>
                        <a:latin typeface="Palatino Linotype"/>
                        <a:ea typeface="Calibri"/>
                        <a:cs typeface="Times New Roman"/>
                      </a:endParaRPr>
                    </a:p>
                  </p:txBody>
                </p:sp>
                <p:sp>
                  <p:nvSpPr>
                    <p:cNvPr id="28" name="Text Box 15"/>
                    <p:cNvSpPr txBox="1">
                      <a:spLocks noChangeArrowheads="1"/>
                    </p:cNvSpPr>
                    <p:nvPr/>
                  </p:nvSpPr>
                  <p:spPr bwMode="auto">
                    <a:xfrm>
                      <a:off x="2169" y="4892"/>
                      <a:ext cx="1185" cy="4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7000"/>
                        </a:lnSpc>
                        <a:spcAft>
                          <a:spcPts val="0"/>
                        </a:spcAft>
                        <a:tabLst>
                          <a:tab pos="540385" algn="l"/>
                        </a:tabLst>
                      </a:pPr>
                      <a:r>
                        <a:rPr lang="en-US" sz="1600" b="1" dirty="0">
                          <a:solidFill>
                            <a:schemeClr val="bg1"/>
                          </a:solidFill>
                          <a:effectLst/>
                          <a:latin typeface="Calibri"/>
                          <a:ea typeface="Calibri"/>
                          <a:cs typeface="Times New Roman"/>
                        </a:rPr>
                        <a:t>(cosmic)</a:t>
                      </a:r>
                      <a:endParaRPr lang="en-US" b="1" dirty="0">
                        <a:solidFill>
                          <a:schemeClr val="bg1"/>
                        </a:solidFill>
                        <a:effectLst/>
                        <a:latin typeface="Palatino Linotype"/>
                        <a:ea typeface="Calibri"/>
                        <a:cs typeface="Times New Roman"/>
                      </a:endParaRPr>
                    </a:p>
                  </p:txBody>
                </p:sp>
                <p:sp>
                  <p:nvSpPr>
                    <p:cNvPr id="29" name="Text Box 16"/>
                    <p:cNvSpPr txBox="1">
                      <a:spLocks noChangeArrowheads="1"/>
                    </p:cNvSpPr>
                    <p:nvPr/>
                  </p:nvSpPr>
                  <p:spPr bwMode="auto">
                    <a:xfrm>
                      <a:off x="2413" y="7562"/>
                      <a:ext cx="952" cy="5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7000"/>
                        </a:lnSpc>
                        <a:spcAft>
                          <a:spcPts val="0"/>
                        </a:spcAft>
                        <a:tabLst>
                          <a:tab pos="540385" algn="l"/>
                        </a:tabLst>
                      </a:pPr>
                      <a:r>
                        <a:rPr lang="en-US" sz="1600" b="1">
                          <a:solidFill>
                            <a:schemeClr val="bg1"/>
                          </a:solidFill>
                          <a:effectLst/>
                          <a:latin typeface="Calibri"/>
                          <a:ea typeface="Calibri"/>
                          <a:cs typeface="Times New Roman"/>
                        </a:rPr>
                        <a:t>global</a:t>
                      </a:r>
                      <a:endParaRPr lang="en-US" b="1">
                        <a:solidFill>
                          <a:schemeClr val="bg1"/>
                        </a:solidFill>
                        <a:effectLst/>
                        <a:latin typeface="Palatino Linotype"/>
                        <a:ea typeface="Calibri"/>
                        <a:cs typeface="Times New Roman"/>
                      </a:endParaRPr>
                    </a:p>
                  </p:txBody>
                </p:sp>
                <p:sp>
                  <p:nvSpPr>
                    <p:cNvPr id="30" name="Text Box 17"/>
                    <p:cNvSpPr txBox="1">
                      <a:spLocks noChangeArrowheads="1"/>
                    </p:cNvSpPr>
                    <p:nvPr/>
                  </p:nvSpPr>
                  <p:spPr bwMode="auto">
                    <a:xfrm>
                      <a:off x="2393" y="8506"/>
                      <a:ext cx="961" cy="4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7000"/>
                        </a:lnSpc>
                        <a:spcAft>
                          <a:spcPts val="0"/>
                        </a:spcAft>
                        <a:tabLst>
                          <a:tab pos="540385" algn="l"/>
                        </a:tabLst>
                      </a:pPr>
                      <a:r>
                        <a:rPr lang="en-US" sz="1600" b="1">
                          <a:solidFill>
                            <a:schemeClr val="bg1"/>
                          </a:solidFill>
                          <a:effectLst/>
                          <a:latin typeface="Calibri"/>
                          <a:ea typeface="Calibri"/>
                          <a:cs typeface="Times New Roman"/>
                        </a:rPr>
                        <a:t>local</a:t>
                      </a:r>
                      <a:endParaRPr lang="en-US" b="1">
                        <a:solidFill>
                          <a:schemeClr val="bg1"/>
                        </a:solidFill>
                        <a:effectLst/>
                        <a:latin typeface="Palatino Linotype"/>
                        <a:ea typeface="Calibri"/>
                        <a:cs typeface="Times New Roman"/>
                      </a:endParaRPr>
                    </a:p>
                  </p:txBody>
                </p:sp>
                <p:sp>
                  <p:nvSpPr>
                    <p:cNvPr id="31" name="Text Box 18"/>
                    <p:cNvSpPr txBox="1">
                      <a:spLocks noChangeArrowheads="1"/>
                    </p:cNvSpPr>
                    <p:nvPr/>
                  </p:nvSpPr>
                  <p:spPr bwMode="auto">
                    <a:xfrm>
                      <a:off x="2313" y="9414"/>
                      <a:ext cx="1087" cy="4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7000"/>
                        </a:lnSpc>
                        <a:spcAft>
                          <a:spcPts val="0"/>
                        </a:spcAft>
                        <a:tabLst>
                          <a:tab pos="540385" algn="l"/>
                        </a:tabLst>
                      </a:pPr>
                      <a:r>
                        <a:rPr lang="en-US" sz="1600" b="1">
                          <a:solidFill>
                            <a:schemeClr val="bg1"/>
                          </a:solidFill>
                          <a:effectLst/>
                          <a:latin typeface="Calibri"/>
                          <a:ea typeface="Calibri"/>
                          <a:cs typeface="Times New Roman"/>
                        </a:rPr>
                        <a:t>personal</a:t>
                      </a:r>
                      <a:endParaRPr lang="en-US" b="1">
                        <a:solidFill>
                          <a:schemeClr val="bg1"/>
                        </a:solidFill>
                        <a:effectLst/>
                        <a:latin typeface="Palatino Linotype"/>
                        <a:ea typeface="Calibri"/>
                        <a:cs typeface="Times New Roman"/>
                      </a:endParaRPr>
                    </a:p>
                  </p:txBody>
                </p:sp>
                <p:sp>
                  <p:nvSpPr>
                    <p:cNvPr id="32" name="Text Box 20"/>
                    <p:cNvSpPr txBox="1">
                      <a:spLocks noChangeArrowheads="1"/>
                    </p:cNvSpPr>
                    <p:nvPr/>
                  </p:nvSpPr>
                  <p:spPr bwMode="auto">
                    <a:xfrm>
                      <a:off x="4845" y="10215"/>
                      <a:ext cx="1319" cy="37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7000"/>
                        </a:lnSpc>
                        <a:spcAft>
                          <a:spcPts val="0"/>
                        </a:spcAft>
                        <a:tabLst>
                          <a:tab pos="540385" algn="l"/>
                        </a:tabLst>
                      </a:pPr>
                      <a:r>
                        <a:rPr lang="en-US" sz="1600" b="1">
                          <a:solidFill>
                            <a:schemeClr val="bg1"/>
                          </a:solidFill>
                          <a:effectLst/>
                          <a:latin typeface="Calibri"/>
                          <a:ea typeface="Calibri"/>
                          <a:cs typeface="Times New Roman"/>
                        </a:rPr>
                        <a:t>endurable</a:t>
                      </a:r>
                      <a:endParaRPr lang="en-US" b="1">
                        <a:solidFill>
                          <a:schemeClr val="bg1"/>
                        </a:solidFill>
                        <a:effectLst/>
                        <a:latin typeface="Palatino Linotype"/>
                        <a:ea typeface="Calibri"/>
                        <a:cs typeface="Times New Roman"/>
                      </a:endParaRPr>
                    </a:p>
                  </p:txBody>
                </p:sp>
                <p:sp>
                  <p:nvSpPr>
                    <p:cNvPr id="33" name="Text Box 21"/>
                    <p:cNvSpPr txBox="1">
                      <a:spLocks noChangeArrowheads="1"/>
                    </p:cNvSpPr>
                    <p:nvPr/>
                  </p:nvSpPr>
                  <p:spPr bwMode="auto">
                    <a:xfrm>
                      <a:off x="6157" y="10207"/>
                      <a:ext cx="1129" cy="37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7000"/>
                        </a:lnSpc>
                        <a:spcAft>
                          <a:spcPts val="0"/>
                        </a:spcAft>
                        <a:tabLst>
                          <a:tab pos="540385" algn="l"/>
                        </a:tabLst>
                      </a:pPr>
                      <a:r>
                        <a:rPr lang="en-US" sz="1600" b="1">
                          <a:solidFill>
                            <a:schemeClr val="bg1"/>
                          </a:solidFill>
                          <a:effectLst/>
                          <a:latin typeface="Calibri"/>
                          <a:ea typeface="Calibri"/>
                          <a:cs typeface="Times New Roman"/>
                        </a:rPr>
                        <a:t>crushing</a:t>
                      </a:r>
                      <a:endParaRPr lang="en-US" b="1">
                        <a:solidFill>
                          <a:schemeClr val="bg1"/>
                        </a:solidFill>
                        <a:effectLst/>
                        <a:latin typeface="Palatino Linotype"/>
                        <a:ea typeface="Calibri"/>
                        <a:cs typeface="Times New Roman"/>
                      </a:endParaRPr>
                    </a:p>
                  </p:txBody>
                </p:sp>
                <p:cxnSp>
                  <p:nvCxnSpPr>
                    <p:cNvPr id="34" name="Line 22"/>
                    <p:cNvCxnSpPr/>
                    <p:nvPr/>
                  </p:nvCxnSpPr>
                  <p:spPr bwMode="auto">
                    <a:xfrm flipH="1" flipV="1">
                      <a:off x="3420" y="4862"/>
                      <a:ext cx="4" cy="5300"/>
                    </a:xfrm>
                    <a:prstGeom prst="line">
                      <a:avLst/>
                    </a:prstGeom>
                    <a:noFill/>
                    <a:ln w="31750">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35" name="Text Box 23"/>
                    <p:cNvSpPr txBox="1">
                      <a:spLocks noChangeArrowheads="1"/>
                    </p:cNvSpPr>
                    <p:nvPr/>
                  </p:nvSpPr>
                  <p:spPr bwMode="auto">
                    <a:xfrm>
                      <a:off x="4735" y="9417"/>
                      <a:ext cx="1214" cy="46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7000"/>
                        </a:lnSpc>
                        <a:spcAft>
                          <a:spcPts val="0"/>
                        </a:spcAft>
                        <a:tabLst>
                          <a:tab pos="540385" algn="l"/>
                        </a:tabLst>
                      </a:pPr>
                      <a:r>
                        <a:rPr lang="en-US" sz="1200" b="1">
                          <a:solidFill>
                            <a:schemeClr val="bg1"/>
                          </a:solidFill>
                          <a:effectLst/>
                          <a:latin typeface="Calibri"/>
                          <a:ea typeface="Calibri"/>
                          <a:cs typeface="Times New Roman"/>
                        </a:rPr>
                        <a:t>Car is stolen</a:t>
                      </a:r>
                      <a:endParaRPr lang="en-US" b="1">
                        <a:solidFill>
                          <a:schemeClr val="bg1"/>
                        </a:solidFill>
                        <a:effectLst/>
                        <a:latin typeface="Palatino Linotype"/>
                        <a:ea typeface="Calibri"/>
                        <a:cs typeface="Times New Roman"/>
                      </a:endParaRPr>
                    </a:p>
                  </p:txBody>
                </p:sp>
                <p:sp>
                  <p:nvSpPr>
                    <p:cNvPr id="36" name="Text Box 24"/>
                    <p:cNvSpPr txBox="1">
                      <a:spLocks noChangeArrowheads="1"/>
                    </p:cNvSpPr>
                    <p:nvPr/>
                  </p:nvSpPr>
                  <p:spPr bwMode="auto">
                    <a:xfrm>
                      <a:off x="6116" y="9350"/>
                      <a:ext cx="932" cy="6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7000"/>
                        </a:lnSpc>
                        <a:spcAft>
                          <a:spcPts val="0"/>
                        </a:spcAft>
                        <a:tabLst>
                          <a:tab pos="540385" algn="l"/>
                        </a:tabLst>
                      </a:pPr>
                      <a:r>
                        <a:rPr lang="en-US" sz="1200" b="1">
                          <a:solidFill>
                            <a:schemeClr val="bg1"/>
                          </a:solidFill>
                          <a:effectLst/>
                          <a:latin typeface="Calibri"/>
                          <a:ea typeface="Calibri"/>
                          <a:cs typeface="Times New Roman"/>
                        </a:rPr>
                        <a:t>Fatal car crash</a:t>
                      </a:r>
                      <a:endParaRPr lang="en-US" b="1">
                        <a:solidFill>
                          <a:schemeClr val="bg1"/>
                        </a:solidFill>
                        <a:effectLst/>
                        <a:latin typeface="Palatino Linotype"/>
                        <a:ea typeface="Calibri"/>
                        <a:cs typeface="Times New Roman"/>
                      </a:endParaRPr>
                    </a:p>
                  </p:txBody>
                </p:sp>
                <p:sp>
                  <p:nvSpPr>
                    <p:cNvPr id="37" name="Text Box 25"/>
                    <p:cNvSpPr txBox="1">
                      <a:spLocks noChangeArrowheads="1"/>
                    </p:cNvSpPr>
                    <p:nvPr/>
                  </p:nvSpPr>
                  <p:spPr bwMode="auto">
                    <a:xfrm>
                      <a:off x="6055" y="8481"/>
                      <a:ext cx="993" cy="4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7000"/>
                        </a:lnSpc>
                        <a:spcAft>
                          <a:spcPts val="0"/>
                        </a:spcAft>
                        <a:tabLst>
                          <a:tab pos="540385" algn="l"/>
                        </a:tabLst>
                      </a:pPr>
                      <a:r>
                        <a:rPr lang="en-US" sz="1200" b="1">
                          <a:solidFill>
                            <a:schemeClr val="bg1"/>
                          </a:solidFill>
                          <a:effectLst/>
                          <a:latin typeface="Calibri"/>
                          <a:ea typeface="Calibri"/>
                          <a:cs typeface="Times New Roman"/>
                        </a:rPr>
                        <a:t>Genocide</a:t>
                      </a:r>
                      <a:endParaRPr lang="en-US" b="1">
                        <a:solidFill>
                          <a:schemeClr val="bg1"/>
                        </a:solidFill>
                        <a:effectLst/>
                        <a:latin typeface="Palatino Linotype"/>
                        <a:ea typeface="Calibri"/>
                        <a:cs typeface="Times New Roman"/>
                      </a:endParaRPr>
                    </a:p>
                  </p:txBody>
                </p:sp>
                <p:cxnSp>
                  <p:nvCxnSpPr>
                    <p:cNvPr id="38" name="Line 26"/>
                    <p:cNvCxnSpPr/>
                    <p:nvPr/>
                  </p:nvCxnSpPr>
                  <p:spPr bwMode="auto">
                    <a:xfrm>
                      <a:off x="3448" y="7290"/>
                      <a:ext cx="4103" cy="0"/>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cxnSp>
                <p:cxnSp>
                  <p:nvCxnSpPr>
                    <p:cNvPr id="39" name="Line 27"/>
                    <p:cNvCxnSpPr/>
                    <p:nvPr/>
                  </p:nvCxnSpPr>
                  <p:spPr bwMode="auto">
                    <a:xfrm flipH="1" flipV="1">
                      <a:off x="4710" y="5343"/>
                      <a:ext cx="0" cy="4804"/>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cxnSp>
                <p:cxnSp>
                  <p:nvCxnSpPr>
                    <p:cNvPr id="40" name="Line 29"/>
                    <p:cNvCxnSpPr/>
                    <p:nvPr/>
                  </p:nvCxnSpPr>
                  <p:spPr bwMode="auto">
                    <a:xfrm>
                      <a:off x="3420" y="9173"/>
                      <a:ext cx="4200" cy="0"/>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cxnSp>
                <p:sp>
                  <p:nvSpPr>
                    <p:cNvPr id="41" name="Text Box 31"/>
                    <p:cNvSpPr txBox="1">
                      <a:spLocks noChangeArrowheads="1"/>
                    </p:cNvSpPr>
                    <p:nvPr/>
                  </p:nvSpPr>
                  <p:spPr bwMode="auto">
                    <a:xfrm>
                      <a:off x="7219" y="10215"/>
                      <a:ext cx="1199" cy="4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7000"/>
                        </a:lnSpc>
                        <a:spcAft>
                          <a:spcPts val="0"/>
                        </a:spcAft>
                        <a:tabLst>
                          <a:tab pos="540385" algn="l"/>
                        </a:tabLst>
                      </a:pPr>
                      <a:r>
                        <a:rPr lang="en-US" sz="1600" b="1">
                          <a:solidFill>
                            <a:schemeClr val="bg1"/>
                          </a:solidFill>
                          <a:effectLst/>
                          <a:latin typeface="Calibri"/>
                          <a:ea typeface="Calibri"/>
                          <a:cs typeface="Times New Roman"/>
                        </a:rPr>
                        <a:t>(hellish)</a:t>
                      </a:r>
                      <a:endParaRPr lang="en-US" b="1">
                        <a:solidFill>
                          <a:schemeClr val="bg1"/>
                        </a:solidFill>
                        <a:effectLst/>
                        <a:latin typeface="Palatino Linotype"/>
                        <a:ea typeface="Calibri"/>
                        <a:cs typeface="Times New Roman"/>
                      </a:endParaRPr>
                    </a:p>
                  </p:txBody>
                </p:sp>
                <p:cxnSp>
                  <p:nvCxnSpPr>
                    <p:cNvPr id="42" name="Line 32"/>
                    <p:cNvCxnSpPr/>
                    <p:nvPr/>
                  </p:nvCxnSpPr>
                  <p:spPr bwMode="auto">
                    <a:xfrm flipH="1" flipV="1">
                      <a:off x="7184" y="5128"/>
                      <a:ext cx="22" cy="5034"/>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cxnSp>
                <p:sp>
                  <p:nvSpPr>
                    <p:cNvPr id="43" name="Text Box 33"/>
                    <p:cNvSpPr txBox="1">
                      <a:spLocks noChangeArrowheads="1"/>
                    </p:cNvSpPr>
                    <p:nvPr/>
                  </p:nvSpPr>
                  <p:spPr bwMode="auto">
                    <a:xfrm>
                      <a:off x="6367" y="5560"/>
                      <a:ext cx="625"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7000"/>
                        </a:lnSpc>
                        <a:spcAft>
                          <a:spcPts val="0"/>
                        </a:spcAft>
                        <a:tabLst>
                          <a:tab pos="540385" algn="l"/>
                        </a:tabLst>
                      </a:pPr>
                      <a:r>
                        <a:rPr lang="en-US" sz="2800" b="1" dirty="0">
                          <a:solidFill>
                            <a:schemeClr val="bg1"/>
                          </a:solidFill>
                          <a:effectLst/>
                          <a:latin typeface="Calibri"/>
                          <a:ea typeface="Calibri"/>
                          <a:cs typeface="Times New Roman"/>
                        </a:rPr>
                        <a:t>X</a:t>
                      </a:r>
                      <a:endParaRPr lang="en-US" b="1" dirty="0">
                        <a:solidFill>
                          <a:schemeClr val="bg1"/>
                        </a:solidFill>
                        <a:effectLst/>
                        <a:latin typeface="Palatino Linotype"/>
                        <a:ea typeface="Calibri"/>
                        <a:cs typeface="Times New Roman"/>
                      </a:endParaRPr>
                    </a:p>
                  </p:txBody>
                </p:sp>
                <p:cxnSp>
                  <p:nvCxnSpPr>
                    <p:cNvPr id="44" name="Line 34"/>
                    <p:cNvCxnSpPr/>
                    <p:nvPr/>
                  </p:nvCxnSpPr>
                  <p:spPr bwMode="auto">
                    <a:xfrm>
                      <a:off x="3400" y="10150"/>
                      <a:ext cx="4575" cy="12"/>
                    </a:xfrm>
                    <a:prstGeom prst="line">
                      <a:avLst/>
                    </a:prstGeom>
                    <a:noFill/>
                    <a:ln w="3175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45" name="Line 35"/>
                    <p:cNvCxnSpPr/>
                    <p:nvPr/>
                  </p:nvCxnSpPr>
                  <p:spPr bwMode="auto">
                    <a:xfrm flipV="1">
                      <a:off x="5959" y="5134"/>
                      <a:ext cx="2" cy="1202"/>
                    </a:xfrm>
                    <a:prstGeom prst="line">
                      <a:avLst/>
                    </a:prstGeom>
                    <a:noFill/>
                    <a:ln w="34925">
                      <a:solidFill>
                        <a:srgbClr val="000000"/>
                      </a:solidFill>
                      <a:round/>
                      <a:headEnd/>
                      <a:tailEnd/>
                    </a:ln>
                    <a:extLst>
                      <a:ext uri="{909E8E84-426E-40dd-AFC4-6F175D3DCCD1}">
                        <a14:hiddenFill xmlns:a14="http://schemas.microsoft.com/office/drawing/2010/main" xmlns="">
                          <a:noFill/>
                        </a14:hiddenFill>
                      </a:ext>
                    </a:extLst>
                  </p:spPr>
                </p:cxnSp>
                <p:cxnSp>
                  <p:nvCxnSpPr>
                    <p:cNvPr id="46" name="Line 37"/>
                    <p:cNvCxnSpPr/>
                    <p:nvPr/>
                  </p:nvCxnSpPr>
                  <p:spPr bwMode="auto">
                    <a:xfrm flipV="1">
                      <a:off x="3448" y="6336"/>
                      <a:ext cx="4103" cy="0"/>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cxnSp>
                <p:sp>
                  <p:nvSpPr>
                    <p:cNvPr id="47" name="Text Box 38"/>
                    <p:cNvSpPr txBox="1">
                      <a:spLocks noChangeArrowheads="1"/>
                    </p:cNvSpPr>
                    <p:nvPr/>
                  </p:nvSpPr>
                  <p:spPr bwMode="auto">
                    <a:xfrm>
                      <a:off x="3499" y="7470"/>
                      <a:ext cx="1165" cy="7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a:solidFill>
                            <a:schemeClr val="bg1"/>
                          </a:solidFill>
                          <a:effectLst/>
                          <a:latin typeface="Calibri"/>
                          <a:ea typeface="Calibri"/>
                        </a:rPr>
                        <a:t>Global warming by 0.01 Cº</a:t>
                      </a:r>
                      <a:endParaRPr lang="en-US" sz="2000" b="1">
                        <a:solidFill>
                          <a:schemeClr val="bg1"/>
                        </a:solidFill>
                        <a:effectLst/>
                        <a:latin typeface="Times New Roman"/>
                        <a:ea typeface="Calibri"/>
                      </a:endParaRPr>
                    </a:p>
                  </p:txBody>
                </p:sp>
                <p:cxnSp>
                  <p:nvCxnSpPr>
                    <p:cNvPr id="48" name="Line 39"/>
                    <p:cNvCxnSpPr/>
                    <p:nvPr/>
                  </p:nvCxnSpPr>
                  <p:spPr bwMode="auto">
                    <a:xfrm flipH="1" flipV="1">
                      <a:off x="5949" y="5343"/>
                      <a:ext cx="14" cy="4807"/>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cxnSp>
                <p:cxnSp>
                  <p:nvCxnSpPr>
                    <p:cNvPr id="49" name="Line 40"/>
                    <p:cNvCxnSpPr/>
                    <p:nvPr/>
                  </p:nvCxnSpPr>
                  <p:spPr bwMode="auto">
                    <a:xfrm flipH="1" flipV="1">
                      <a:off x="4714" y="5115"/>
                      <a:ext cx="3" cy="3116"/>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cxnSp>
                <p:sp>
                  <p:nvSpPr>
                    <p:cNvPr id="50" name="Text Box 43"/>
                    <p:cNvSpPr txBox="1">
                      <a:spLocks noChangeArrowheads="1"/>
                    </p:cNvSpPr>
                    <p:nvPr/>
                  </p:nvSpPr>
                  <p:spPr bwMode="auto">
                    <a:xfrm>
                      <a:off x="4734" y="7414"/>
                      <a:ext cx="1190" cy="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a:solidFill>
                            <a:schemeClr val="bg1"/>
                          </a:solidFill>
                          <a:effectLst/>
                          <a:latin typeface="Calibri"/>
                          <a:ea typeface="Calibri"/>
                        </a:rPr>
                        <a:t>Thinning of ozone layer</a:t>
                      </a:r>
                      <a:endParaRPr lang="en-US" sz="2000" b="1">
                        <a:solidFill>
                          <a:schemeClr val="bg1"/>
                        </a:solidFill>
                        <a:effectLst/>
                        <a:latin typeface="Times New Roman"/>
                        <a:ea typeface="Calibri"/>
                      </a:endParaRPr>
                    </a:p>
                  </p:txBody>
                </p:sp>
                <p:sp>
                  <p:nvSpPr>
                    <p:cNvPr id="51" name="Text Box 19"/>
                    <p:cNvSpPr txBox="1">
                      <a:spLocks noChangeArrowheads="1"/>
                    </p:cNvSpPr>
                    <p:nvPr/>
                  </p:nvSpPr>
                  <p:spPr bwMode="auto">
                    <a:xfrm>
                      <a:off x="7975" y="9968"/>
                      <a:ext cx="1236" cy="43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7000"/>
                        </a:lnSpc>
                        <a:spcAft>
                          <a:spcPts val="0"/>
                        </a:spcAft>
                        <a:tabLst>
                          <a:tab pos="540385" algn="l"/>
                        </a:tabLst>
                      </a:pPr>
                      <a:r>
                        <a:rPr lang="en-US" sz="1600" b="1">
                          <a:solidFill>
                            <a:schemeClr val="bg1"/>
                          </a:solidFill>
                          <a:effectLst/>
                          <a:latin typeface="Calibri"/>
                          <a:ea typeface="Calibri"/>
                          <a:cs typeface="Times New Roman"/>
                        </a:rPr>
                        <a:t>SEVERITY</a:t>
                      </a:r>
                      <a:endParaRPr lang="en-US" b="1">
                        <a:solidFill>
                          <a:schemeClr val="bg1"/>
                        </a:solidFill>
                        <a:effectLst/>
                        <a:latin typeface="Palatino Linotype"/>
                        <a:ea typeface="Calibri"/>
                        <a:cs typeface="Times New Roman"/>
                      </a:endParaRPr>
                    </a:p>
                  </p:txBody>
                </p:sp>
              </p:grpSp>
              <p:cxnSp>
                <p:nvCxnSpPr>
                  <p:cNvPr id="17" name="Line 40"/>
                  <p:cNvCxnSpPr/>
                  <p:nvPr/>
                </p:nvCxnSpPr>
                <p:spPr bwMode="auto">
                  <a:xfrm>
                    <a:off x="17538" y="17872"/>
                    <a:ext cx="1981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18" name="Line 29"/>
                  <p:cNvCxnSpPr/>
                  <p:nvPr/>
                </p:nvCxnSpPr>
                <p:spPr bwMode="auto">
                  <a:xfrm>
                    <a:off x="9525" y="17872"/>
                    <a:ext cx="26988" cy="0"/>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cxnSp>
            </p:grpSp>
            <p:sp>
              <p:nvSpPr>
                <p:cNvPr id="11" name="Text Box 156"/>
                <p:cNvSpPr txBox="1">
                  <a:spLocks noChangeArrowheads="1"/>
                </p:cNvSpPr>
                <p:nvPr/>
              </p:nvSpPr>
              <p:spPr bwMode="auto">
                <a:xfrm>
                  <a:off x="4134678" y="924339"/>
                  <a:ext cx="1228090" cy="234950"/>
                </a:xfrm>
                <a:prstGeom prst="rect">
                  <a:avLst/>
                </a:prstGeom>
                <a:solidFill>
                  <a:srgbClr val="FFFFFF"/>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rot="0" vert="horz" wrap="square" lIns="91440" tIns="45720" rIns="91440" bIns="45720" anchor="t" anchorCtr="0" upright="1">
                  <a:noAutofit/>
                </a:bodyPr>
                <a:lstStyle/>
                <a:p>
                  <a:pPr>
                    <a:lnSpc>
                      <a:spcPct val="117000"/>
                    </a:lnSpc>
                    <a:spcAft>
                      <a:spcPts val="0"/>
                    </a:spcAft>
                    <a:tabLst>
                      <a:tab pos="540385" algn="l"/>
                    </a:tabLst>
                  </a:pPr>
                  <a:r>
                    <a:rPr lang="en-US" sz="1400" b="1" i="1" dirty="0">
                      <a:solidFill>
                        <a:schemeClr val="bg1"/>
                      </a:solidFill>
                      <a:effectLst/>
                      <a:latin typeface="Calibri"/>
                      <a:ea typeface="Calibri"/>
                      <a:cs typeface="Times New Roman"/>
                    </a:rPr>
                    <a:t>existential risk</a:t>
                  </a:r>
                  <a:endParaRPr lang="en-US" sz="1600" b="1" dirty="0">
                    <a:solidFill>
                      <a:schemeClr val="bg1"/>
                    </a:solidFill>
                    <a:effectLst/>
                    <a:latin typeface="Palatino Linotype"/>
                    <a:ea typeface="Calibri"/>
                    <a:cs typeface="Times New Roman"/>
                  </a:endParaRPr>
                </a:p>
              </p:txBody>
            </p:sp>
            <p:sp>
              <p:nvSpPr>
                <p:cNvPr id="12" name="Text Box 15"/>
                <p:cNvSpPr txBox="1">
                  <a:spLocks noChangeArrowheads="1"/>
                </p:cNvSpPr>
                <p:nvPr/>
              </p:nvSpPr>
              <p:spPr bwMode="auto">
                <a:xfrm>
                  <a:off x="0" y="1331844"/>
                  <a:ext cx="1147445" cy="42100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r">
                    <a:lnSpc>
                      <a:spcPct val="117000"/>
                    </a:lnSpc>
                    <a:spcAft>
                      <a:spcPts val="0"/>
                    </a:spcAft>
                    <a:tabLst>
                      <a:tab pos="540385" algn="l"/>
                    </a:tabLst>
                  </a:pPr>
                  <a:r>
                    <a:rPr lang="en-US" sz="1600" b="1">
                      <a:solidFill>
                        <a:schemeClr val="bg1"/>
                      </a:solidFill>
                      <a:effectLst/>
                      <a:latin typeface="Calibri"/>
                      <a:ea typeface="Calibri"/>
                      <a:cs typeface="Times New Roman"/>
                    </a:rPr>
                    <a:t>trans-generational</a:t>
                  </a:r>
                  <a:endParaRPr lang="en-US" b="1">
                    <a:solidFill>
                      <a:schemeClr val="bg1"/>
                    </a:solidFill>
                    <a:effectLst/>
                    <a:latin typeface="Palatino Linotype"/>
                    <a:ea typeface="Calibri"/>
                    <a:cs typeface="Times New Roman"/>
                  </a:endParaRPr>
                </a:p>
              </p:txBody>
            </p:sp>
            <p:cxnSp>
              <p:nvCxnSpPr>
                <p:cNvPr id="13" name="Line 37"/>
                <p:cNvCxnSpPr/>
                <p:nvPr/>
              </p:nvCxnSpPr>
              <p:spPr bwMode="auto">
                <a:xfrm>
                  <a:off x="1212574" y="586409"/>
                  <a:ext cx="3022600" cy="0"/>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cxnSp>
            <p:sp>
              <p:nvSpPr>
                <p:cNvPr id="14" name="Text Box 43"/>
                <p:cNvSpPr txBox="1">
                  <a:spLocks noChangeArrowheads="1"/>
                </p:cNvSpPr>
                <p:nvPr/>
              </p:nvSpPr>
              <p:spPr bwMode="auto">
                <a:xfrm>
                  <a:off x="2176669" y="675861"/>
                  <a:ext cx="887095" cy="420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a:solidFill>
                        <a:schemeClr val="bg1"/>
                      </a:solidFill>
                      <a:effectLst/>
                      <a:latin typeface="Calibri"/>
                      <a:ea typeface="Calibri"/>
                    </a:rPr>
                    <a:t>Destruction of cultural heritage</a:t>
                  </a:r>
                  <a:endParaRPr lang="en-US" sz="2000" b="1">
                    <a:solidFill>
                      <a:schemeClr val="bg1"/>
                    </a:solidFill>
                    <a:effectLst/>
                    <a:latin typeface="Times New Roman"/>
                    <a:ea typeface="Calibri"/>
                  </a:endParaRPr>
                </a:p>
              </p:txBody>
            </p:sp>
            <p:sp>
              <p:nvSpPr>
                <p:cNvPr id="15" name="Text Box 43"/>
                <p:cNvSpPr txBox="1">
                  <a:spLocks noChangeArrowheads="1"/>
                </p:cNvSpPr>
                <p:nvPr/>
              </p:nvSpPr>
              <p:spPr bwMode="auto">
                <a:xfrm>
                  <a:off x="1232452" y="616226"/>
                  <a:ext cx="887095" cy="472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dirty="0">
                      <a:solidFill>
                        <a:schemeClr val="bg1"/>
                      </a:solidFill>
                      <a:effectLst/>
                      <a:latin typeface="Calibri"/>
                      <a:ea typeface="Calibri"/>
                    </a:rPr>
                    <a:t>One original Picasso painting destroyed</a:t>
                  </a:r>
                  <a:endParaRPr lang="en-US" sz="2000" b="1" dirty="0">
                    <a:solidFill>
                      <a:schemeClr val="bg1"/>
                    </a:solidFill>
                    <a:effectLst/>
                    <a:latin typeface="Times New Roman"/>
                    <a:ea typeface="Calibri"/>
                  </a:endParaRPr>
                </a:p>
              </p:txBody>
            </p:sp>
          </p:grpSp>
          <p:sp>
            <p:nvSpPr>
              <p:cNvPr id="8" name="Text Box 43"/>
              <p:cNvSpPr txBox="1">
                <a:spLocks noChangeArrowheads="1"/>
              </p:cNvSpPr>
              <p:nvPr/>
            </p:nvSpPr>
            <p:spPr bwMode="auto">
              <a:xfrm>
                <a:off x="3091069" y="1818861"/>
                <a:ext cx="88709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200" b="1">
                    <a:solidFill>
                      <a:schemeClr val="bg1"/>
                    </a:solidFill>
                    <a:effectLst/>
                    <a:latin typeface="Calibri"/>
                    <a:ea typeface="Calibri"/>
                  </a:rPr>
                  <a:t>Ephemeral global tyranny</a:t>
                </a:r>
                <a:endParaRPr lang="en-US" sz="2000" b="1">
                  <a:solidFill>
                    <a:schemeClr val="bg1"/>
                  </a:solidFill>
                  <a:effectLst/>
                  <a:latin typeface="Times New Roman"/>
                  <a:ea typeface="Calibri"/>
                </a:endParaRPr>
              </a:p>
            </p:txBody>
          </p:sp>
        </p:grpSp>
        <p:cxnSp>
          <p:nvCxnSpPr>
            <p:cNvPr id="6" name="Line 36"/>
            <p:cNvCxnSpPr/>
            <p:nvPr/>
          </p:nvCxnSpPr>
          <p:spPr bwMode="auto">
            <a:xfrm>
              <a:off x="3081130" y="1162878"/>
              <a:ext cx="1292225" cy="5080"/>
            </a:xfrm>
            <a:prstGeom prst="line">
              <a:avLst/>
            </a:prstGeom>
            <a:noFill/>
            <a:ln w="31750">
              <a:solidFill>
                <a:srgbClr val="000000"/>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3866116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MAXIPOK</a:t>
            </a:r>
            <a:endParaRPr lang="en-US" dirty="0"/>
          </a:p>
        </p:txBody>
      </p:sp>
      <p:sp>
        <p:nvSpPr>
          <p:cNvPr id="3" name="Content Placeholder 2"/>
          <p:cNvSpPr>
            <a:spLocks noGrp="1"/>
          </p:cNvSpPr>
          <p:nvPr>
            <p:ph idx="1"/>
          </p:nvPr>
        </p:nvSpPr>
        <p:spPr/>
        <p:txBody>
          <a:bodyPr/>
          <a:lstStyle/>
          <a:p>
            <a:pPr marL="0" indent="0">
              <a:buNone/>
            </a:pPr>
            <a:r>
              <a:rPr lang="en-US" dirty="0"/>
              <a:t>Maximize the probability of an "OK outcome," where an OK outcome is any outcome that avoids existential </a:t>
            </a:r>
            <a:r>
              <a:rPr lang="en-US" dirty="0" smtClean="0"/>
              <a:t>catastrophe</a:t>
            </a:r>
          </a:p>
          <a:p>
            <a:pPr marL="0" indent="0">
              <a:buNone/>
            </a:pPr>
            <a:endParaRPr lang="en-US" dirty="0"/>
          </a:p>
          <a:p>
            <a:pPr marL="0" indent="0">
              <a:buNone/>
            </a:pPr>
            <a:endParaRPr lang="en-US" dirty="0" smtClean="0"/>
          </a:p>
          <a:p>
            <a:pPr marL="0" indent="0">
              <a:buNone/>
            </a:pPr>
            <a:r>
              <a:rPr lang="en-US" dirty="0" err="1" smtClean="0"/>
              <a:t>argmax</a:t>
            </a:r>
            <a:r>
              <a:rPr lang="en-US" dirty="0" smtClean="0"/>
              <a:t> [- P(existential catastrophe / action)]</a:t>
            </a:r>
            <a:endParaRPr lang="en-US" dirty="0"/>
          </a:p>
        </p:txBody>
      </p:sp>
    </p:spTree>
    <p:extLst>
      <p:ext uri="{BB962C8B-B14F-4D97-AF65-F5344CB8AC3E}">
        <p14:creationId xmlns:p14="http://schemas.microsoft.com/office/powerpoint/2010/main" val="4121138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function</a:t>
            </a:r>
            <a:endParaRPr lang="en-US" dirty="0"/>
          </a:p>
        </p:txBody>
      </p:sp>
      <p:sp>
        <p:nvSpPr>
          <p:cNvPr id="3" name="Content Placeholder 2"/>
          <p:cNvSpPr>
            <a:spLocks noGrp="1"/>
          </p:cNvSpPr>
          <p:nvPr>
            <p:ph idx="1"/>
          </p:nvPr>
        </p:nvSpPr>
        <p:spPr>
          <a:xfrm>
            <a:off x="165935" y="1491710"/>
            <a:ext cx="8901479" cy="4664498"/>
          </a:xfrm>
        </p:spPr>
        <p:txBody>
          <a:bodyPr/>
          <a:lstStyle/>
          <a:p>
            <a:pPr marL="0" indent="0">
              <a:buNone/>
            </a:pPr>
            <a:r>
              <a:rPr lang="en-US" dirty="0" smtClean="0"/>
              <a:t>Eval</a:t>
            </a:r>
            <a:r>
              <a:rPr lang="en-US" baseline="-25000" dirty="0" smtClean="0"/>
              <a:t>chess</a:t>
            </a:r>
            <a:r>
              <a:rPr lang="en-US" dirty="0" smtClean="0"/>
              <a:t> =</a:t>
            </a:r>
          </a:p>
          <a:p>
            <a:pPr marL="0" indent="0">
              <a:buNone/>
            </a:pPr>
            <a:r>
              <a:rPr lang="en-US" dirty="0" smtClean="0"/>
              <a:t>(c</a:t>
            </a:r>
            <a:r>
              <a:rPr lang="en-US" baseline="-25000" dirty="0" smtClean="0"/>
              <a:t>1</a:t>
            </a:r>
            <a:r>
              <a:rPr lang="en-US" dirty="0"/>
              <a:t>×</a:t>
            </a:r>
            <a:r>
              <a:rPr lang="en-US" dirty="0" smtClean="0"/>
              <a:t>material) </a:t>
            </a:r>
            <a:r>
              <a:rPr lang="en-US" dirty="0"/>
              <a:t>+ </a:t>
            </a:r>
            <a:r>
              <a:rPr lang="en-US" dirty="0" smtClean="0"/>
              <a:t>(c</a:t>
            </a:r>
            <a:r>
              <a:rPr lang="en-US" baseline="-25000" dirty="0" smtClean="0"/>
              <a:t>2</a:t>
            </a:r>
            <a:r>
              <a:rPr lang="en-US" dirty="0"/>
              <a:t>×</a:t>
            </a:r>
            <a:r>
              <a:rPr lang="en-US" dirty="0" smtClean="0"/>
              <a:t>mobility) </a:t>
            </a:r>
            <a:r>
              <a:rPr lang="en-US" dirty="0"/>
              <a:t>+ </a:t>
            </a:r>
            <a:r>
              <a:rPr lang="en-US" dirty="0" smtClean="0"/>
              <a:t>(c</a:t>
            </a:r>
            <a:r>
              <a:rPr lang="en-US" baseline="-25000" dirty="0" smtClean="0"/>
              <a:t>3</a:t>
            </a:r>
            <a:r>
              <a:rPr lang="en-US" dirty="0"/>
              <a:t>×</a:t>
            </a:r>
            <a:r>
              <a:rPr lang="en-US" dirty="0" smtClean="0"/>
              <a:t>king safety) </a:t>
            </a:r>
            <a:r>
              <a:rPr lang="en-US" dirty="0"/>
              <a:t>+ </a:t>
            </a:r>
            <a:r>
              <a:rPr lang="en-US" dirty="0" smtClean="0"/>
              <a:t>(c</a:t>
            </a:r>
            <a:r>
              <a:rPr lang="en-US" baseline="-25000" dirty="0" smtClean="0"/>
              <a:t>4</a:t>
            </a:r>
            <a:r>
              <a:rPr lang="en-US" dirty="0"/>
              <a:t>×</a:t>
            </a:r>
            <a:r>
              <a:rPr lang="en-US" dirty="0" smtClean="0"/>
              <a:t>center control) </a:t>
            </a:r>
            <a:r>
              <a:rPr lang="en-US" dirty="0"/>
              <a:t>+ ..</a:t>
            </a:r>
            <a:r>
              <a:rPr lang="en-US" dirty="0" smtClean="0"/>
              <a:t>.</a:t>
            </a:r>
          </a:p>
          <a:p>
            <a:pPr marL="0" indent="0">
              <a:buNone/>
            </a:pPr>
            <a:endParaRPr lang="en-US" dirty="0" smtClean="0"/>
          </a:p>
          <a:p>
            <a:pPr marL="0" indent="0">
              <a:buNone/>
            </a:pPr>
            <a:r>
              <a:rPr lang="en-US" dirty="0" smtClean="0"/>
              <a:t>Eval</a:t>
            </a:r>
            <a:r>
              <a:rPr lang="en-US" baseline="-25000" dirty="0" smtClean="0"/>
              <a:t>public_policy</a:t>
            </a:r>
            <a:r>
              <a:rPr lang="en-US" dirty="0" smtClean="0"/>
              <a:t> </a:t>
            </a:r>
            <a:r>
              <a:rPr lang="en-US" dirty="0"/>
              <a:t>=</a:t>
            </a:r>
          </a:p>
          <a:p>
            <a:pPr marL="0" indent="0">
              <a:buNone/>
            </a:pPr>
            <a:r>
              <a:rPr lang="en-US" dirty="0"/>
              <a:t>(c</a:t>
            </a:r>
            <a:r>
              <a:rPr lang="en-US" baseline="-25000" dirty="0"/>
              <a:t>1</a:t>
            </a:r>
            <a:r>
              <a:rPr lang="en-US" dirty="0"/>
              <a:t>×GDP) + (c</a:t>
            </a:r>
            <a:r>
              <a:rPr lang="en-US" baseline="-25000" dirty="0"/>
              <a:t>2</a:t>
            </a:r>
            <a:r>
              <a:rPr lang="en-US" dirty="0"/>
              <a:t>×employment) + (c</a:t>
            </a:r>
            <a:r>
              <a:rPr lang="en-US" baseline="-25000" dirty="0"/>
              <a:t>3</a:t>
            </a:r>
            <a:r>
              <a:rPr lang="en-US" dirty="0"/>
              <a:t>×equality) + (c</a:t>
            </a:r>
            <a:r>
              <a:rPr lang="en-US" baseline="-25000" dirty="0"/>
              <a:t>4</a:t>
            </a:r>
            <a:r>
              <a:rPr lang="en-US" dirty="0"/>
              <a:t>×environment) + ...</a:t>
            </a:r>
          </a:p>
          <a:p>
            <a:pPr marL="0" indent="0">
              <a:buNone/>
            </a:pPr>
            <a:endParaRPr lang="en-US" dirty="0" smtClean="0"/>
          </a:p>
          <a:p>
            <a:pPr marL="0" indent="0">
              <a:buNone/>
            </a:pPr>
            <a:r>
              <a:rPr lang="en-US" dirty="0" smtClean="0"/>
              <a:t>Eval</a:t>
            </a:r>
            <a:r>
              <a:rPr lang="en-US" baseline="-25000" dirty="0" smtClean="0"/>
              <a:t>utilitarian</a:t>
            </a:r>
            <a:r>
              <a:rPr lang="en-US" dirty="0" smtClean="0"/>
              <a:t> ≈ MAXIPOK</a:t>
            </a:r>
          </a:p>
        </p:txBody>
      </p:sp>
    </p:spTree>
    <p:extLst>
      <p:ext uri="{BB962C8B-B14F-4D97-AF65-F5344CB8AC3E}">
        <p14:creationId xmlns:p14="http://schemas.microsoft.com/office/powerpoint/2010/main" val="338822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function</a:t>
            </a:r>
            <a:endParaRPr lang="en-US" dirty="0"/>
          </a:p>
        </p:txBody>
      </p:sp>
      <p:sp>
        <p:nvSpPr>
          <p:cNvPr id="3" name="Content Placeholder 2"/>
          <p:cNvSpPr>
            <a:spLocks noGrp="1"/>
          </p:cNvSpPr>
          <p:nvPr>
            <p:ph idx="1"/>
          </p:nvPr>
        </p:nvSpPr>
        <p:spPr>
          <a:xfrm>
            <a:off x="165935" y="1491710"/>
            <a:ext cx="8901479" cy="4664498"/>
          </a:xfrm>
        </p:spPr>
        <p:txBody>
          <a:bodyPr/>
          <a:lstStyle/>
          <a:p>
            <a:pPr marL="0" indent="0">
              <a:buNone/>
            </a:pPr>
            <a:r>
              <a:rPr lang="en-US" dirty="0" smtClean="0"/>
              <a:t>Eval</a:t>
            </a:r>
            <a:r>
              <a:rPr lang="en-US" baseline="-25000" dirty="0" smtClean="0"/>
              <a:t>chess</a:t>
            </a:r>
            <a:r>
              <a:rPr lang="en-US" dirty="0" smtClean="0"/>
              <a:t> =</a:t>
            </a:r>
          </a:p>
          <a:p>
            <a:pPr marL="0" indent="0">
              <a:buNone/>
            </a:pPr>
            <a:r>
              <a:rPr lang="en-US" dirty="0" smtClean="0"/>
              <a:t>(c</a:t>
            </a:r>
            <a:r>
              <a:rPr lang="en-US" baseline="-25000" dirty="0" smtClean="0"/>
              <a:t>1</a:t>
            </a:r>
            <a:r>
              <a:rPr lang="en-US" dirty="0"/>
              <a:t>×</a:t>
            </a:r>
            <a:r>
              <a:rPr lang="en-US" dirty="0" smtClean="0"/>
              <a:t>material) </a:t>
            </a:r>
            <a:r>
              <a:rPr lang="en-US" dirty="0"/>
              <a:t>+ </a:t>
            </a:r>
            <a:r>
              <a:rPr lang="en-US" dirty="0" smtClean="0"/>
              <a:t>(c</a:t>
            </a:r>
            <a:r>
              <a:rPr lang="en-US" baseline="-25000" dirty="0" smtClean="0"/>
              <a:t>2</a:t>
            </a:r>
            <a:r>
              <a:rPr lang="en-US" dirty="0"/>
              <a:t>×</a:t>
            </a:r>
            <a:r>
              <a:rPr lang="en-US" dirty="0" smtClean="0"/>
              <a:t>mobility) </a:t>
            </a:r>
            <a:r>
              <a:rPr lang="en-US" dirty="0"/>
              <a:t>+ </a:t>
            </a:r>
            <a:r>
              <a:rPr lang="en-US" dirty="0" smtClean="0"/>
              <a:t>(c</a:t>
            </a:r>
            <a:r>
              <a:rPr lang="en-US" baseline="-25000" dirty="0" smtClean="0"/>
              <a:t>3</a:t>
            </a:r>
            <a:r>
              <a:rPr lang="en-US" dirty="0"/>
              <a:t>×</a:t>
            </a:r>
            <a:r>
              <a:rPr lang="en-US" dirty="0" smtClean="0"/>
              <a:t>king safety) </a:t>
            </a:r>
            <a:r>
              <a:rPr lang="en-US" dirty="0"/>
              <a:t>+ </a:t>
            </a:r>
            <a:r>
              <a:rPr lang="en-US" dirty="0" smtClean="0"/>
              <a:t>(c</a:t>
            </a:r>
            <a:r>
              <a:rPr lang="en-US" baseline="-25000" dirty="0" smtClean="0"/>
              <a:t>4</a:t>
            </a:r>
            <a:r>
              <a:rPr lang="en-US" dirty="0"/>
              <a:t>×</a:t>
            </a:r>
            <a:r>
              <a:rPr lang="en-US" dirty="0" smtClean="0"/>
              <a:t>center control) </a:t>
            </a:r>
            <a:r>
              <a:rPr lang="en-US" dirty="0"/>
              <a:t>+ ..</a:t>
            </a:r>
            <a:r>
              <a:rPr lang="en-US" dirty="0" smtClean="0"/>
              <a:t>.</a:t>
            </a:r>
          </a:p>
          <a:p>
            <a:pPr marL="0" indent="0">
              <a:buNone/>
            </a:pPr>
            <a:endParaRPr lang="en-US" dirty="0" smtClean="0"/>
          </a:p>
          <a:p>
            <a:pPr marL="0" indent="0">
              <a:buNone/>
            </a:pPr>
            <a:r>
              <a:rPr lang="en-US" dirty="0"/>
              <a:t>Eval</a:t>
            </a:r>
            <a:r>
              <a:rPr lang="en-US" baseline="-25000" dirty="0"/>
              <a:t>public_policy</a:t>
            </a:r>
            <a:r>
              <a:rPr lang="en-US" dirty="0"/>
              <a:t> =</a:t>
            </a:r>
          </a:p>
          <a:p>
            <a:pPr marL="0" indent="0">
              <a:buNone/>
            </a:pPr>
            <a:r>
              <a:rPr lang="en-US" dirty="0"/>
              <a:t>(c</a:t>
            </a:r>
            <a:r>
              <a:rPr lang="en-US" baseline="-25000" dirty="0"/>
              <a:t>1</a:t>
            </a:r>
            <a:r>
              <a:rPr lang="en-US" dirty="0"/>
              <a:t>×GDP) + (c</a:t>
            </a:r>
            <a:r>
              <a:rPr lang="en-US" baseline="-25000" dirty="0"/>
              <a:t>2</a:t>
            </a:r>
            <a:r>
              <a:rPr lang="en-US" dirty="0"/>
              <a:t>×employment) + (c</a:t>
            </a:r>
            <a:r>
              <a:rPr lang="en-US" baseline="-25000" dirty="0"/>
              <a:t>3</a:t>
            </a:r>
            <a:r>
              <a:rPr lang="en-US" dirty="0"/>
              <a:t>×equality) + (c</a:t>
            </a:r>
            <a:r>
              <a:rPr lang="en-US" baseline="-25000" dirty="0"/>
              <a:t>4</a:t>
            </a:r>
            <a:r>
              <a:rPr lang="en-US" dirty="0"/>
              <a:t>×environment) + ...</a:t>
            </a:r>
          </a:p>
          <a:p>
            <a:pPr marL="0" indent="0">
              <a:buNone/>
            </a:pPr>
            <a:endParaRPr lang="en-US" dirty="0" smtClean="0"/>
          </a:p>
          <a:p>
            <a:pPr marL="0" indent="0">
              <a:buNone/>
            </a:pPr>
            <a:r>
              <a:rPr lang="en-US" dirty="0" smtClean="0"/>
              <a:t>Eval</a:t>
            </a:r>
            <a:r>
              <a:rPr lang="en-US" baseline="-25000" dirty="0" smtClean="0"/>
              <a:t>maxipok</a:t>
            </a:r>
            <a:r>
              <a:rPr lang="en-US" dirty="0" smtClean="0"/>
              <a:t> = ?</a:t>
            </a:r>
            <a:endParaRPr lang="en-US" dirty="0"/>
          </a:p>
          <a:p>
            <a:pPr marL="0" indent="0">
              <a:buNone/>
            </a:pPr>
            <a:endParaRPr lang="en-US" dirty="0" smtClean="0"/>
          </a:p>
        </p:txBody>
      </p:sp>
    </p:spTree>
    <p:extLst>
      <p:ext uri="{BB962C8B-B14F-4D97-AF65-F5344CB8AC3E}">
        <p14:creationId xmlns:p14="http://schemas.microsoft.com/office/powerpoint/2010/main" val="2336534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Canvas 97"/>
          <p:cNvGrpSpPr/>
          <p:nvPr/>
        </p:nvGrpSpPr>
        <p:grpSpPr>
          <a:xfrm>
            <a:off x="110192" y="919965"/>
            <a:ext cx="8832801" cy="5849596"/>
            <a:chOff x="0" y="0"/>
            <a:chExt cx="5171440" cy="3580765"/>
          </a:xfrm>
        </p:grpSpPr>
        <p:sp>
          <p:nvSpPr>
            <p:cNvPr id="31" name="Rectangle 30"/>
            <p:cNvSpPr/>
            <p:nvPr/>
          </p:nvSpPr>
          <p:spPr>
            <a:xfrm>
              <a:off x="0" y="0"/>
              <a:ext cx="5171440" cy="3580765"/>
            </a:xfrm>
            <a:prstGeom prst="rect">
              <a:avLst/>
            </a:prstGeom>
            <a:noFill/>
            <a:ln w="3175">
              <a:noFill/>
            </a:ln>
          </p:spPr>
        </p:sp>
        <p:sp>
          <p:nvSpPr>
            <p:cNvPr id="32" name="Text Box 5"/>
            <p:cNvSpPr txBox="1">
              <a:spLocks noChangeArrowheads="1"/>
            </p:cNvSpPr>
            <p:nvPr/>
          </p:nvSpPr>
          <p:spPr bwMode="auto">
            <a:xfrm>
              <a:off x="3989674" y="231799"/>
              <a:ext cx="993101" cy="404799"/>
            </a:xfrm>
            <a:prstGeom prst="rect">
              <a:avLst/>
            </a:prstGeom>
            <a:noFill/>
            <a:ln>
              <a:noFill/>
            </a:ln>
            <a:extLst/>
          </p:spPr>
          <p:txBody>
            <a:bodyPr rot="0" vert="horz" wrap="square" lIns="0" tIns="0" rIns="0" bIns="0" anchor="t" anchorCtr="0" upright="1">
              <a:noAutofit/>
            </a:bodyPr>
            <a:lstStyle/>
            <a:p>
              <a:pPr>
                <a:spcAft>
                  <a:spcPts val="1000"/>
                </a:spcAft>
              </a:pPr>
              <a:r>
                <a:rPr lang="en-GB" sz="1400" i="1" dirty="0">
                  <a:solidFill>
                    <a:srgbClr val="FFFFFF"/>
                  </a:solidFill>
                  <a:effectLst/>
                  <a:latin typeface="Arial"/>
                  <a:ea typeface="Times New Roman"/>
                  <a:cs typeface="Arial"/>
                </a:rPr>
                <a:t>Once in this region, safe…</a:t>
              </a:r>
              <a:endParaRPr lang="en-US" sz="2000" dirty="0">
                <a:solidFill>
                  <a:srgbClr val="FFFFFF"/>
                </a:solidFill>
                <a:effectLst/>
                <a:latin typeface="Arial"/>
                <a:ea typeface="Calibri"/>
                <a:cs typeface="Arial"/>
              </a:endParaRPr>
            </a:p>
          </p:txBody>
        </p:sp>
        <p:grpSp>
          <p:nvGrpSpPr>
            <p:cNvPr id="33" name="Group 32"/>
            <p:cNvGrpSpPr>
              <a:grpSpLocks/>
            </p:cNvGrpSpPr>
            <p:nvPr/>
          </p:nvGrpSpPr>
          <p:grpSpPr bwMode="auto">
            <a:xfrm>
              <a:off x="1321896" y="1204113"/>
              <a:ext cx="539415" cy="525905"/>
              <a:chOff x="15774" y="14534"/>
              <a:chExt cx="4674" cy="4318"/>
            </a:xfrm>
          </p:grpSpPr>
          <p:sp>
            <p:nvSpPr>
              <p:cNvPr id="122" name="Lightning Bolt 121"/>
              <p:cNvSpPr>
                <a:spLocks noChangeArrowheads="1"/>
              </p:cNvSpPr>
              <p:nvPr/>
            </p:nvSpPr>
            <p:spPr bwMode="auto">
              <a:xfrm rot="3888972">
                <a:off x="17352" y="14512"/>
                <a:ext cx="1283" cy="1327"/>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23" name="Lightning Bolt 122"/>
              <p:cNvSpPr>
                <a:spLocks noChangeArrowheads="1"/>
              </p:cNvSpPr>
              <p:nvPr/>
            </p:nvSpPr>
            <p:spPr bwMode="auto">
              <a:xfrm rot="3888972">
                <a:off x="17352" y="16087"/>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24" name="Lightning Bolt 123"/>
              <p:cNvSpPr>
                <a:spLocks noChangeArrowheads="1"/>
              </p:cNvSpPr>
              <p:nvPr/>
            </p:nvSpPr>
            <p:spPr bwMode="auto">
              <a:xfrm rot="3888972">
                <a:off x="19149" y="16176"/>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25" name="Lightning Bolt 124"/>
              <p:cNvSpPr>
                <a:spLocks noChangeArrowheads="1"/>
              </p:cNvSpPr>
              <p:nvPr/>
            </p:nvSpPr>
            <p:spPr bwMode="auto">
              <a:xfrm rot="3888972">
                <a:off x="17588" y="17553"/>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26" name="Lightning Bolt 125"/>
              <p:cNvSpPr>
                <a:spLocks noChangeArrowheads="1"/>
              </p:cNvSpPr>
              <p:nvPr/>
            </p:nvSpPr>
            <p:spPr bwMode="auto">
              <a:xfrm rot="3888972">
                <a:off x="18921" y="14805"/>
                <a:ext cx="1276" cy="132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27" name="Lightning Bolt 126"/>
              <p:cNvSpPr>
                <a:spLocks noChangeArrowheads="1"/>
              </p:cNvSpPr>
              <p:nvPr/>
            </p:nvSpPr>
            <p:spPr bwMode="auto">
              <a:xfrm rot="3888972">
                <a:off x="15797" y="16328"/>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sp>
          <p:nvSpPr>
            <p:cNvPr id="34" name="Text Box 24"/>
            <p:cNvSpPr txBox="1">
              <a:spLocks noChangeArrowheads="1"/>
            </p:cNvSpPr>
            <p:nvPr/>
          </p:nvSpPr>
          <p:spPr bwMode="auto">
            <a:xfrm>
              <a:off x="1515343" y="231799"/>
              <a:ext cx="793501" cy="501305"/>
            </a:xfrm>
            <a:prstGeom prst="rect">
              <a:avLst/>
            </a:prstGeom>
            <a:noFill/>
            <a:ln>
              <a:noFill/>
            </a:ln>
            <a:extLst/>
          </p:spPr>
          <p:txBody>
            <a:bodyPr rot="0" vert="horz" wrap="square" lIns="0" tIns="0" rIns="0" bIns="0" anchor="t" anchorCtr="0" upright="1">
              <a:noAutofit/>
            </a:bodyPr>
            <a:lstStyle/>
            <a:p>
              <a:pPr>
                <a:lnSpc>
                  <a:spcPct val="117000"/>
                </a:lnSpc>
                <a:spcAft>
                  <a:spcPts val="0"/>
                </a:spcAft>
                <a:tabLst>
                  <a:tab pos="540385" algn="l"/>
                </a:tabLst>
              </a:pPr>
              <a:r>
                <a:rPr lang="en-US" sz="1400" i="1" dirty="0">
                  <a:solidFill>
                    <a:srgbClr val="FFFFFF"/>
                  </a:solidFill>
                  <a:effectLst/>
                  <a:latin typeface="Arial"/>
                  <a:ea typeface="Calibri"/>
                  <a:cs typeface="Arial"/>
                </a:rPr>
                <a:t>Humanity’s current position</a:t>
              </a:r>
              <a:endParaRPr lang="en-US" sz="1600" dirty="0">
                <a:solidFill>
                  <a:srgbClr val="FFFFFF"/>
                </a:solidFill>
                <a:effectLst/>
                <a:latin typeface="Arial"/>
                <a:ea typeface="Calibri"/>
                <a:cs typeface="Arial"/>
              </a:endParaRPr>
            </a:p>
          </p:txBody>
        </p:sp>
        <p:cxnSp>
          <p:nvCxnSpPr>
            <p:cNvPr id="35" name="Straight Arrow Connector 34"/>
            <p:cNvCxnSpPr/>
            <p:nvPr/>
          </p:nvCxnSpPr>
          <p:spPr bwMode="auto">
            <a:xfrm flipH="1" flipV="1">
              <a:off x="418300" y="424404"/>
              <a:ext cx="4800" cy="1700214"/>
            </a:xfrm>
            <a:prstGeom prst="straightConnector1">
              <a:avLst/>
            </a:prstGeom>
            <a:noFill/>
            <a:ln w="38100">
              <a:solidFill>
                <a:srgbClr val="FFFFFF"/>
              </a:solidFill>
              <a:round/>
              <a:headEnd/>
              <a:tailEnd type="triangle" w="lg" len="med"/>
            </a:ln>
            <a:effectLst/>
            <a:extLst>
              <a:ext uri="{909E8E84-426E-40dd-AFC4-6F175D3DCCD1}">
                <a14:hiddenFill xmlns:a14="http://schemas.microsoft.com/office/drawing/2010/main" xmlns="">
                  <a:noFill/>
                </a14:hiddenFill>
              </a:ext>
            </a:extLst>
          </p:spPr>
        </p:cxnSp>
        <p:cxnSp>
          <p:nvCxnSpPr>
            <p:cNvPr id="36" name="Straight Arrow Connector 35"/>
            <p:cNvCxnSpPr/>
            <p:nvPr/>
          </p:nvCxnSpPr>
          <p:spPr bwMode="auto">
            <a:xfrm flipV="1">
              <a:off x="423000" y="2114618"/>
              <a:ext cx="3977504" cy="0"/>
            </a:xfrm>
            <a:prstGeom prst="straightConnector1">
              <a:avLst/>
            </a:prstGeom>
            <a:noFill/>
            <a:ln w="38100">
              <a:solidFill>
                <a:srgbClr val="FFFFFF"/>
              </a:solidFill>
              <a:round/>
              <a:headEnd/>
              <a:tailEnd type="triangle" w="lg" len="med"/>
            </a:ln>
            <a:effectLst/>
            <a:extLst>
              <a:ext uri="{909E8E84-426E-40dd-AFC4-6F175D3DCCD1}">
                <a14:hiddenFill xmlns:a14="http://schemas.microsoft.com/office/drawing/2010/main" xmlns="">
                  <a:noFill/>
                </a14:hiddenFill>
              </a:ext>
            </a:extLst>
          </p:spPr>
        </p:cxnSp>
        <p:cxnSp>
          <p:nvCxnSpPr>
            <p:cNvPr id="37" name="Straight Arrow Connector 36"/>
            <p:cNvCxnSpPr/>
            <p:nvPr/>
          </p:nvCxnSpPr>
          <p:spPr bwMode="auto">
            <a:xfrm>
              <a:off x="418489" y="2111048"/>
              <a:ext cx="446914" cy="1179028"/>
            </a:xfrm>
            <a:prstGeom prst="straightConnector1">
              <a:avLst/>
            </a:prstGeom>
            <a:noFill/>
            <a:ln w="38100">
              <a:solidFill>
                <a:srgbClr val="FFFFFF"/>
              </a:solidFill>
              <a:round/>
              <a:headEnd/>
              <a:tailEnd type="triangle" w="lg" len="med"/>
            </a:ln>
            <a:effectLst/>
            <a:extLst>
              <a:ext uri="{909E8E84-426E-40dd-AFC4-6F175D3DCCD1}">
                <a14:hiddenFill xmlns:a14="http://schemas.microsoft.com/office/drawing/2010/main" xmlns="">
                  <a:noFill/>
                </a14:hiddenFill>
              </a:ext>
            </a:extLst>
          </p:spPr>
        </p:cxnSp>
        <p:cxnSp>
          <p:nvCxnSpPr>
            <p:cNvPr id="38" name="Straight Connector 37"/>
            <p:cNvCxnSpPr/>
            <p:nvPr/>
          </p:nvCxnSpPr>
          <p:spPr bwMode="auto">
            <a:xfrm>
              <a:off x="508200" y="2348220"/>
              <a:ext cx="544599" cy="0"/>
            </a:xfrm>
            <a:prstGeom prst="line">
              <a:avLst/>
            </a:prstGeom>
            <a:noFill/>
            <a:ln w="9525">
              <a:solidFill>
                <a:schemeClr val="accent5"/>
              </a:solidFill>
              <a:prstDash val="dash"/>
              <a:round/>
              <a:headEnd/>
              <a:tailEnd/>
            </a:ln>
            <a:extLst>
              <a:ext uri="{909E8E84-426E-40dd-AFC4-6F175D3DCCD1}">
                <a14:hiddenFill xmlns:a14="http://schemas.microsoft.com/office/drawing/2010/main" xmlns="">
                  <a:noFill/>
                </a14:hiddenFill>
              </a:ext>
            </a:extLst>
          </p:spPr>
        </p:cxnSp>
        <p:cxnSp>
          <p:nvCxnSpPr>
            <p:cNvPr id="39" name="Straight Connector 38"/>
            <p:cNvCxnSpPr/>
            <p:nvPr/>
          </p:nvCxnSpPr>
          <p:spPr bwMode="auto">
            <a:xfrm flipH="1" flipV="1">
              <a:off x="977905" y="1559390"/>
              <a:ext cx="6296" cy="551886"/>
            </a:xfrm>
            <a:prstGeom prst="line">
              <a:avLst/>
            </a:prstGeom>
            <a:noFill/>
            <a:ln w="9525">
              <a:solidFill>
                <a:schemeClr val="accent5"/>
              </a:solidFill>
              <a:prstDash val="dash"/>
              <a:round/>
              <a:headEnd/>
              <a:tailEnd/>
            </a:ln>
            <a:extLst>
              <a:ext uri="{909E8E84-426E-40dd-AFC4-6F175D3DCCD1}">
                <a14:hiddenFill xmlns:a14="http://schemas.microsoft.com/office/drawing/2010/main" xmlns="">
                  <a:noFill/>
                </a14:hiddenFill>
              </a:ext>
            </a:extLst>
          </p:spPr>
        </p:cxnSp>
        <p:cxnSp>
          <p:nvCxnSpPr>
            <p:cNvPr id="40" name="Straight Connector 39"/>
            <p:cNvCxnSpPr>
              <a:stCxn id="98" idx="2"/>
            </p:cNvCxnSpPr>
            <p:nvPr/>
          </p:nvCxnSpPr>
          <p:spPr bwMode="auto">
            <a:xfrm>
              <a:off x="1016295" y="2115283"/>
              <a:ext cx="62439" cy="240281"/>
            </a:xfrm>
            <a:prstGeom prst="line">
              <a:avLst/>
            </a:prstGeom>
            <a:noFill/>
            <a:ln w="9525">
              <a:solidFill>
                <a:schemeClr val="accent5"/>
              </a:solidFill>
              <a:prstDash val="dash"/>
              <a:round/>
              <a:headEnd/>
              <a:tailEnd/>
            </a:ln>
            <a:extLst>
              <a:ext uri="{909E8E84-426E-40dd-AFC4-6F175D3DCCD1}">
                <a14:hiddenFill xmlns:a14="http://schemas.microsoft.com/office/drawing/2010/main" xmlns="">
                  <a:noFill/>
                </a14:hiddenFill>
              </a:ext>
            </a:extLst>
          </p:spPr>
        </p:cxnSp>
        <p:cxnSp>
          <p:nvCxnSpPr>
            <p:cNvPr id="41" name="Straight Connector 40"/>
            <p:cNvCxnSpPr/>
            <p:nvPr/>
          </p:nvCxnSpPr>
          <p:spPr bwMode="auto">
            <a:xfrm>
              <a:off x="423100" y="1564513"/>
              <a:ext cx="561101" cy="0"/>
            </a:xfrm>
            <a:prstGeom prst="line">
              <a:avLst/>
            </a:prstGeom>
            <a:noFill/>
            <a:ln w="9525">
              <a:solidFill>
                <a:schemeClr val="accent5"/>
              </a:solidFill>
              <a:prstDash val="dash"/>
              <a:round/>
              <a:headEnd/>
              <a:tailEnd/>
            </a:ln>
            <a:extLst>
              <a:ext uri="{909E8E84-426E-40dd-AFC4-6F175D3DCCD1}">
                <a14:hiddenFill xmlns:a14="http://schemas.microsoft.com/office/drawing/2010/main" xmlns="">
                  <a:noFill/>
                </a14:hiddenFill>
              </a:ext>
            </a:extLst>
          </p:spPr>
        </p:cxnSp>
        <p:cxnSp>
          <p:nvCxnSpPr>
            <p:cNvPr id="42" name="Straight Connector 41"/>
            <p:cNvCxnSpPr/>
            <p:nvPr/>
          </p:nvCxnSpPr>
          <p:spPr bwMode="auto">
            <a:xfrm>
              <a:off x="977905" y="1576510"/>
              <a:ext cx="74894" cy="280694"/>
            </a:xfrm>
            <a:prstGeom prst="line">
              <a:avLst/>
            </a:prstGeom>
            <a:noFill/>
            <a:ln w="9525">
              <a:solidFill>
                <a:schemeClr val="accent5"/>
              </a:solidFill>
              <a:prstDash val="dash"/>
              <a:round/>
              <a:headEnd/>
              <a:tailEnd/>
            </a:ln>
            <a:extLst>
              <a:ext uri="{909E8E84-426E-40dd-AFC4-6F175D3DCCD1}">
                <a14:hiddenFill xmlns:a14="http://schemas.microsoft.com/office/drawing/2010/main" xmlns="">
                  <a:noFill/>
                </a14:hiddenFill>
              </a:ext>
            </a:extLst>
          </p:spPr>
        </p:cxnSp>
        <p:cxnSp>
          <p:nvCxnSpPr>
            <p:cNvPr id="43" name="Straight Connector 42"/>
            <p:cNvCxnSpPr/>
            <p:nvPr/>
          </p:nvCxnSpPr>
          <p:spPr bwMode="auto">
            <a:xfrm flipV="1">
              <a:off x="1053009" y="1809787"/>
              <a:ext cx="0" cy="509465"/>
            </a:xfrm>
            <a:prstGeom prst="line">
              <a:avLst/>
            </a:prstGeom>
            <a:noFill/>
            <a:ln w="9525">
              <a:solidFill>
                <a:schemeClr val="accent5"/>
              </a:solidFill>
              <a:prstDash val="dash"/>
              <a:round/>
              <a:headEnd/>
              <a:tailEnd/>
            </a:ln>
            <a:extLst>
              <a:ext uri="{909E8E84-426E-40dd-AFC4-6F175D3DCCD1}">
                <a14:hiddenFill xmlns:a14="http://schemas.microsoft.com/office/drawing/2010/main" xmlns="">
                  <a:noFill/>
                </a14:hiddenFill>
              </a:ext>
            </a:extLst>
          </p:spPr>
        </p:cxnSp>
        <p:cxnSp>
          <p:nvCxnSpPr>
            <p:cNvPr id="44" name="Straight Connector 43"/>
            <p:cNvCxnSpPr/>
            <p:nvPr/>
          </p:nvCxnSpPr>
          <p:spPr bwMode="auto">
            <a:xfrm>
              <a:off x="446781" y="767019"/>
              <a:ext cx="3150803" cy="0"/>
            </a:xfrm>
            <a:prstGeom prst="line">
              <a:avLst/>
            </a:prstGeom>
            <a:noFill/>
            <a:ln w="9525">
              <a:solidFill>
                <a:srgbClr val="FFFFFF"/>
              </a:solidFill>
              <a:prstDash val="dash"/>
              <a:round/>
              <a:headEnd/>
              <a:tailEnd/>
            </a:ln>
            <a:extLst>
              <a:ext uri="{909E8E84-426E-40dd-AFC4-6F175D3DCCD1}">
                <a14:hiddenFill xmlns:a14="http://schemas.microsoft.com/office/drawing/2010/main" xmlns="">
                  <a:noFill/>
                </a14:hiddenFill>
              </a:ext>
            </a:extLst>
          </p:spPr>
        </p:cxnSp>
        <p:cxnSp>
          <p:nvCxnSpPr>
            <p:cNvPr id="45" name="Straight Connector 44"/>
            <p:cNvCxnSpPr/>
            <p:nvPr/>
          </p:nvCxnSpPr>
          <p:spPr bwMode="auto">
            <a:xfrm flipV="1">
              <a:off x="822985" y="3149726"/>
              <a:ext cx="3177376" cy="2"/>
            </a:xfrm>
            <a:prstGeom prst="line">
              <a:avLst/>
            </a:prstGeom>
            <a:noFill/>
            <a:ln w="9525">
              <a:solidFill>
                <a:srgbClr val="FFFFFF"/>
              </a:solidFill>
              <a:prstDash val="dash"/>
              <a:round/>
              <a:headEnd/>
              <a:tailEnd/>
            </a:ln>
            <a:extLst>
              <a:ext uri="{909E8E84-426E-40dd-AFC4-6F175D3DCCD1}">
                <a14:hiddenFill xmlns:a14="http://schemas.microsoft.com/office/drawing/2010/main" xmlns="">
                  <a:noFill/>
                </a14:hiddenFill>
              </a:ext>
            </a:extLst>
          </p:spPr>
        </p:cxnSp>
        <p:cxnSp>
          <p:nvCxnSpPr>
            <p:cNvPr id="46" name="Straight Connector 45"/>
            <p:cNvCxnSpPr/>
            <p:nvPr/>
          </p:nvCxnSpPr>
          <p:spPr bwMode="auto">
            <a:xfrm>
              <a:off x="3597584" y="2132418"/>
              <a:ext cx="392090" cy="1017309"/>
            </a:xfrm>
            <a:prstGeom prst="line">
              <a:avLst/>
            </a:prstGeom>
            <a:noFill/>
            <a:ln w="9525">
              <a:solidFill>
                <a:srgbClr val="FFFFFF"/>
              </a:solidFill>
              <a:prstDash val="dash"/>
              <a:round/>
              <a:headEnd/>
              <a:tailEnd/>
            </a:ln>
            <a:extLst>
              <a:ext uri="{909E8E84-426E-40dd-AFC4-6F175D3DCCD1}">
                <a14:hiddenFill xmlns:a14="http://schemas.microsoft.com/office/drawing/2010/main" xmlns="">
                  <a:noFill/>
                </a14:hiddenFill>
              </a:ext>
            </a:extLst>
          </p:spPr>
        </p:cxnSp>
        <p:grpSp>
          <p:nvGrpSpPr>
            <p:cNvPr id="47" name="Group 46"/>
            <p:cNvGrpSpPr>
              <a:grpSpLocks/>
            </p:cNvGrpSpPr>
            <p:nvPr/>
          </p:nvGrpSpPr>
          <p:grpSpPr bwMode="auto">
            <a:xfrm>
              <a:off x="1952702" y="1508713"/>
              <a:ext cx="701101" cy="681507"/>
              <a:chOff x="86" y="1093"/>
              <a:chExt cx="4673" cy="4318"/>
            </a:xfrm>
          </p:grpSpPr>
          <p:sp>
            <p:nvSpPr>
              <p:cNvPr id="116" name="Lightning Bolt 115"/>
              <p:cNvSpPr>
                <a:spLocks noChangeArrowheads="1"/>
              </p:cNvSpPr>
              <p:nvPr/>
            </p:nvSpPr>
            <p:spPr bwMode="auto">
              <a:xfrm rot="3888972">
                <a:off x="1663" y="1071"/>
                <a:ext cx="1283" cy="1328"/>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17" name="Lightning Bolt 116"/>
              <p:cNvSpPr>
                <a:spLocks noChangeArrowheads="1"/>
              </p:cNvSpPr>
              <p:nvPr/>
            </p:nvSpPr>
            <p:spPr bwMode="auto">
              <a:xfrm rot="3888972">
                <a:off x="1664" y="2645"/>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18" name="Lightning Bolt 117"/>
              <p:cNvSpPr>
                <a:spLocks noChangeArrowheads="1"/>
              </p:cNvSpPr>
              <p:nvPr/>
            </p:nvSpPr>
            <p:spPr bwMode="auto">
              <a:xfrm rot="3888972">
                <a:off x="3461" y="2735"/>
                <a:ext cx="1276" cy="132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19" name="Lightning Bolt 118"/>
              <p:cNvSpPr>
                <a:spLocks noChangeArrowheads="1"/>
              </p:cNvSpPr>
              <p:nvPr/>
            </p:nvSpPr>
            <p:spPr bwMode="auto">
              <a:xfrm rot="3888972">
                <a:off x="1899" y="4112"/>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20" name="Lightning Bolt 119"/>
              <p:cNvSpPr>
                <a:spLocks noChangeArrowheads="1"/>
              </p:cNvSpPr>
              <p:nvPr/>
            </p:nvSpPr>
            <p:spPr bwMode="auto">
              <a:xfrm rot="3888972">
                <a:off x="3232" y="1363"/>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21" name="Lightning Bolt 120"/>
              <p:cNvSpPr>
                <a:spLocks noChangeArrowheads="1"/>
              </p:cNvSpPr>
              <p:nvPr/>
            </p:nvSpPr>
            <p:spPr bwMode="auto">
              <a:xfrm rot="3888972">
                <a:off x="108" y="2887"/>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grpSp>
          <p:nvGrpSpPr>
            <p:cNvPr id="48" name="Group 47"/>
            <p:cNvGrpSpPr>
              <a:grpSpLocks/>
            </p:cNvGrpSpPr>
            <p:nvPr/>
          </p:nvGrpSpPr>
          <p:grpSpPr bwMode="auto">
            <a:xfrm>
              <a:off x="519101" y="768506"/>
              <a:ext cx="379899" cy="369904"/>
              <a:chOff x="86" y="1093"/>
              <a:chExt cx="4673" cy="4318"/>
            </a:xfrm>
          </p:grpSpPr>
          <p:sp>
            <p:nvSpPr>
              <p:cNvPr id="110" name="Lightning Bolt 109"/>
              <p:cNvSpPr>
                <a:spLocks noChangeArrowheads="1"/>
              </p:cNvSpPr>
              <p:nvPr/>
            </p:nvSpPr>
            <p:spPr bwMode="auto">
              <a:xfrm rot="3888972">
                <a:off x="1663" y="1071"/>
                <a:ext cx="1283" cy="1328"/>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11" name="Lightning Bolt 110"/>
              <p:cNvSpPr>
                <a:spLocks noChangeArrowheads="1"/>
              </p:cNvSpPr>
              <p:nvPr/>
            </p:nvSpPr>
            <p:spPr bwMode="auto">
              <a:xfrm rot="3888972">
                <a:off x="1664" y="2645"/>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12" name="Lightning Bolt 111"/>
              <p:cNvSpPr>
                <a:spLocks noChangeArrowheads="1"/>
              </p:cNvSpPr>
              <p:nvPr/>
            </p:nvSpPr>
            <p:spPr bwMode="auto">
              <a:xfrm rot="3888972">
                <a:off x="3461" y="2735"/>
                <a:ext cx="1276" cy="132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13" name="Lightning Bolt 112"/>
              <p:cNvSpPr>
                <a:spLocks noChangeArrowheads="1"/>
              </p:cNvSpPr>
              <p:nvPr/>
            </p:nvSpPr>
            <p:spPr bwMode="auto">
              <a:xfrm rot="3888972">
                <a:off x="1899" y="4112"/>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14" name="Lightning Bolt 113"/>
              <p:cNvSpPr>
                <a:spLocks noChangeArrowheads="1"/>
              </p:cNvSpPr>
              <p:nvPr/>
            </p:nvSpPr>
            <p:spPr bwMode="auto">
              <a:xfrm rot="3888972">
                <a:off x="3232" y="1363"/>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15" name="Lightning Bolt 114"/>
              <p:cNvSpPr>
                <a:spLocks noChangeArrowheads="1"/>
              </p:cNvSpPr>
              <p:nvPr/>
            </p:nvSpPr>
            <p:spPr bwMode="auto">
              <a:xfrm rot="3888972">
                <a:off x="108" y="2887"/>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grpSp>
          <p:nvGrpSpPr>
            <p:cNvPr id="49" name="Group 48"/>
            <p:cNvGrpSpPr>
              <a:grpSpLocks/>
            </p:cNvGrpSpPr>
            <p:nvPr/>
          </p:nvGrpSpPr>
          <p:grpSpPr bwMode="auto">
            <a:xfrm>
              <a:off x="2308903" y="910808"/>
              <a:ext cx="379698" cy="369605"/>
              <a:chOff x="86" y="1093"/>
              <a:chExt cx="4673" cy="4318"/>
            </a:xfrm>
          </p:grpSpPr>
          <p:sp>
            <p:nvSpPr>
              <p:cNvPr id="104" name="Lightning Bolt 103"/>
              <p:cNvSpPr>
                <a:spLocks noChangeArrowheads="1"/>
              </p:cNvSpPr>
              <p:nvPr/>
            </p:nvSpPr>
            <p:spPr bwMode="auto">
              <a:xfrm rot="3888972">
                <a:off x="1663" y="1071"/>
                <a:ext cx="1283" cy="1328"/>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5" name="Lightning Bolt 104"/>
              <p:cNvSpPr>
                <a:spLocks noChangeArrowheads="1"/>
              </p:cNvSpPr>
              <p:nvPr/>
            </p:nvSpPr>
            <p:spPr bwMode="auto">
              <a:xfrm rot="3888972">
                <a:off x="1664" y="2645"/>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6" name="Lightning Bolt 105"/>
              <p:cNvSpPr>
                <a:spLocks noChangeArrowheads="1"/>
              </p:cNvSpPr>
              <p:nvPr/>
            </p:nvSpPr>
            <p:spPr bwMode="auto">
              <a:xfrm rot="3888972">
                <a:off x="3461" y="2734"/>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7" name="Lightning Bolt 106"/>
              <p:cNvSpPr>
                <a:spLocks noChangeArrowheads="1"/>
              </p:cNvSpPr>
              <p:nvPr/>
            </p:nvSpPr>
            <p:spPr bwMode="auto">
              <a:xfrm rot="3888972">
                <a:off x="1899" y="4112"/>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8" name="Lightning Bolt 107"/>
              <p:cNvSpPr>
                <a:spLocks noChangeArrowheads="1"/>
              </p:cNvSpPr>
              <p:nvPr/>
            </p:nvSpPr>
            <p:spPr bwMode="auto">
              <a:xfrm rot="3888972">
                <a:off x="3232" y="1363"/>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9" name="Lightning Bolt 108"/>
              <p:cNvSpPr>
                <a:spLocks noChangeArrowheads="1"/>
              </p:cNvSpPr>
              <p:nvPr/>
            </p:nvSpPr>
            <p:spPr bwMode="auto">
              <a:xfrm rot="3888972">
                <a:off x="107" y="2888"/>
                <a:ext cx="1277" cy="132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cxnSp>
          <p:nvCxnSpPr>
            <p:cNvPr id="50" name="Curved Connector 49"/>
            <p:cNvCxnSpPr/>
            <p:nvPr/>
          </p:nvCxnSpPr>
          <p:spPr bwMode="auto">
            <a:xfrm rot="5400000">
              <a:off x="985790" y="765564"/>
              <a:ext cx="960974" cy="611754"/>
            </a:xfrm>
            <a:prstGeom prst="curvedConnector3">
              <a:avLst>
                <a:gd name="adj1" fmla="val 50000"/>
              </a:avLst>
            </a:prstGeom>
            <a:noFill/>
            <a:ln w="19050">
              <a:solidFill>
                <a:schemeClr val="accent5"/>
              </a:solidFill>
              <a:round/>
              <a:headEnd/>
              <a:tailEnd type="triangle" w="med" len="med"/>
            </a:ln>
            <a:extLst>
              <a:ext uri="{909E8E84-426E-40dd-AFC4-6F175D3DCCD1}">
                <a14:hiddenFill xmlns:a14="http://schemas.microsoft.com/office/drawing/2010/main" xmlns="">
                  <a:noFill/>
                </a14:hiddenFill>
              </a:ext>
            </a:extLst>
          </p:spPr>
        </p:cxnSp>
        <p:cxnSp>
          <p:nvCxnSpPr>
            <p:cNvPr id="51" name="Curved Connector 50"/>
            <p:cNvCxnSpPr/>
            <p:nvPr/>
          </p:nvCxnSpPr>
          <p:spPr bwMode="auto">
            <a:xfrm rot="5400000">
              <a:off x="3796300" y="790008"/>
              <a:ext cx="950808" cy="357300"/>
            </a:xfrm>
            <a:prstGeom prst="curvedConnector3">
              <a:avLst>
                <a:gd name="adj1" fmla="val 50000"/>
              </a:avLst>
            </a:prstGeom>
            <a:noFill/>
            <a:ln w="19050">
              <a:solidFill>
                <a:schemeClr val="accent5"/>
              </a:solidFill>
              <a:round/>
              <a:headEnd/>
              <a:tailEnd type="triangle" w="med" len="med"/>
            </a:ln>
            <a:extLst>
              <a:ext uri="{909E8E84-426E-40dd-AFC4-6F175D3DCCD1}">
                <a14:hiddenFill xmlns:a14="http://schemas.microsoft.com/office/drawing/2010/main" xmlns="">
                  <a:noFill/>
                </a14:hiddenFill>
              </a:ext>
            </a:extLst>
          </p:spPr>
        </p:cxnSp>
        <p:sp>
          <p:nvSpPr>
            <p:cNvPr id="52" name="Text Box 5"/>
            <p:cNvSpPr txBox="1">
              <a:spLocks noChangeArrowheads="1"/>
            </p:cNvSpPr>
            <p:nvPr/>
          </p:nvSpPr>
          <p:spPr bwMode="auto">
            <a:xfrm>
              <a:off x="2706775" y="231799"/>
              <a:ext cx="772801" cy="504702"/>
            </a:xfrm>
            <a:prstGeom prst="rect">
              <a:avLst/>
            </a:prstGeom>
            <a:noFill/>
            <a:ln>
              <a:noFill/>
            </a:ln>
            <a:extLst/>
          </p:spPr>
          <p:txBody>
            <a:bodyPr rot="0" vert="horz" wrap="square" lIns="0" tIns="0" rIns="0" bIns="0" anchor="t" anchorCtr="0" upright="1">
              <a:noAutofit/>
            </a:bodyPr>
            <a:lstStyle/>
            <a:p>
              <a:pPr>
                <a:spcAft>
                  <a:spcPts val="1000"/>
                </a:spcAft>
              </a:pPr>
              <a:r>
                <a:rPr lang="en-GB" sz="1400" i="1" dirty="0">
                  <a:solidFill>
                    <a:srgbClr val="FFFFFF"/>
                  </a:solidFill>
                  <a:effectLst/>
                  <a:latin typeface="Arial"/>
                  <a:ea typeface="Times New Roman"/>
                  <a:cs typeface="Arial"/>
                </a:rPr>
                <a:t>Dangerous regions</a:t>
              </a:r>
              <a:endParaRPr lang="en-US" sz="2000" dirty="0">
                <a:solidFill>
                  <a:srgbClr val="FFFFFF"/>
                </a:solidFill>
                <a:effectLst/>
                <a:latin typeface="Arial"/>
                <a:ea typeface="Calibri"/>
                <a:cs typeface="Arial"/>
              </a:endParaRPr>
            </a:p>
          </p:txBody>
        </p:sp>
        <p:cxnSp>
          <p:nvCxnSpPr>
            <p:cNvPr id="53" name="Curved Connector 52"/>
            <p:cNvCxnSpPr>
              <a:endCxn id="108" idx="0"/>
            </p:cNvCxnSpPr>
            <p:nvPr/>
          </p:nvCxnSpPr>
          <p:spPr bwMode="auto">
            <a:xfrm rot="5400000">
              <a:off x="2532685" y="551848"/>
              <a:ext cx="531564" cy="276576"/>
            </a:xfrm>
            <a:prstGeom prst="curvedConnector2">
              <a:avLst/>
            </a:prstGeom>
            <a:noFill/>
            <a:ln w="19050">
              <a:solidFill>
                <a:schemeClr val="accent5"/>
              </a:solidFill>
              <a:round/>
              <a:headEnd/>
              <a:tailEnd type="triangle" w="med" len="med"/>
            </a:ln>
            <a:extLst>
              <a:ext uri="{909E8E84-426E-40dd-AFC4-6F175D3DCCD1}">
                <a14:hiddenFill xmlns:a14="http://schemas.microsoft.com/office/drawing/2010/main" xmlns="">
                  <a:noFill/>
                </a14:hiddenFill>
              </a:ext>
            </a:extLst>
          </p:spPr>
        </p:cxnSp>
        <p:grpSp>
          <p:nvGrpSpPr>
            <p:cNvPr id="54" name="Group 53"/>
            <p:cNvGrpSpPr>
              <a:grpSpLocks/>
            </p:cNvGrpSpPr>
            <p:nvPr/>
          </p:nvGrpSpPr>
          <p:grpSpPr bwMode="auto">
            <a:xfrm>
              <a:off x="508200" y="2046206"/>
              <a:ext cx="1057101" cy="988318"/>
              <a:chOff x="86" y="1082"/>
              <a:chExt cx="4673" cy="4329"/>
            </a:xfrm>
          </p:grpSpPr>
          <p:sp>
            <p:nvSpPr>
              <p:cNvPr id="98" name="Lightning Bolt 97"/>
              <p:cNvSpPr>
                <a:spLocks noChangeArrowheads="1"/>
              </p:cNvSpPr>
              <p:nvPr/>
            </p:nvSpPr>
            <p:spPr bwMode="auto">
              <a:xfrm rot="3888972">
                <a:off x="1777" y="1060"/>
                <a:ext cx="1283" cy="1328"/>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99" name="Lightning Bolt 98"/>
              <p:cNvSpPr>
                <a:spLocks noChangeArrowheads="1"/>
              </p:cNvSpPr>
              <p:nvPr/>
            </p:nvSpPr>
            <p:spPr bwMode="auto">
              <a:xfrm rot="3888972">
                <a:off x="1664" y="2645"/>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0" name="Lightning Bolt 99"/>
              <p:cNvSpPr>
                <a:spLocks noChangeArrowheads="1"/>
              </p:cNvSpPr>
              <p:nvPr/>
            </p:nvSpPr>
            <p:spPr bwMode="auto">
              <a:xfrm rot="3888972">
                <a:off x="3461" y="2735"/>
                <a:ext cx="1276" cy="132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1" name="Lightning Bolt 100"/>
              <p:cNvSpPr>
                <a:spLocks noChangeArrowheads="1"/>
              </p:cNvSpPr>
              <p:nvPr/>
            </p:nvSpPr>
            <p:spPr bwMode="auto">
              <a:xfrm rot="3888972">
                <a:off x="1899" y="4112"/>
                <a:ext cx="1276"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2" name="Lightning Bolt 101"/>
              <p:cNvSpPr>
                <a:spLocks noChangeArrowheads="1"/>
              </p:cNvSpPr>
              <p:nvPr/>
            </p:nvSpPr>
            <p:spPr bwMode="auto">
              <a:xfrm rot="3888972">
                <a:off x="2967" y="1576"/>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103" name="Lightning Bolt 102"/>
              <p:cNvSpPr>
                <a:spLocks noChangeArrowheads="1"/>
              </p:cNvSpPr>
              <p:nvPr/>
            </p:nvSpPr>
            <p:spPr bwMode="auto">
              <a:xfrm rot="3888972">
                <a:off x="108" y="2887"/>
                <a:ext cx="1277" cy="1321"/>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grpSp>
          <p:nvGrpSpPr>
            <p:cNvPr id="55" name="Group 54"/>
            <p:cNvGrpSpPr>
              <a:grpSpLocks/>
            </p:cNvGrpSpPr>
            <p:nvPr/>
          </p:nvGrpSpPr>
          <p:grpSpPr bwMode="auto">
            <a:xfrm>
              <a:off x="1118101" y="885807"/>
              <a:ext cx="379100" cy="369501"/>
              <a:chOff x="0" y="0"/>
              <a:chExt cx="467360" cy="431800"/>
            </a:xfrm>
          </p:grpSpPr>
          <p:sp>
            <p:nvSpPr>
              <p:cNvPr id="92" name="Lightning Bolt 91"/>
              <p:cNvSpPr>
                <a:spLocks noChangeArrowheads="1"/>
              </p:cNvSpPr>
              <p:nvPr/>
            </p:nvSpPr>
            <p:spPr bwMode="auto">
              <a:xfrm rot="3888972">
                <a:off x="157799" y="-2223"/>
                <a:ext cx="128270" cy="132715"/>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93" name="Lightning Bolt 92"/>
              <p:cNvSpPr>
                <a:spLocks noChangeArrowheads="1"/>
              </p:cNvSpPr>
              <p:nvPr/>
            </p:nvSpPr>
            <p:spPr bwMode="auto">
              <a:xfrm rot="3888972">
                <a:off x="157798" y="155258"/>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94" name="Lightning Bolt 93"/>
              <p:cNvSpPr>
                <a:spLocks noChangeArrowheads="1"/>
              </p:cNvSpPr>
              <p:nvPr/>
            </p:nvSpPr>
            <p:spPr bwMode="auto">
              <a:xfrm rot="3888972">
                <a:off x="337503" y="164148"/>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95" name="Lightning Bolt 94"/>
              <p:cNvSpPr>
                <a:spLocks noChangeArrowheads="1"/>
              </p:cNvSpPr>
              <p:nvPr/>
            </p:nvSpPr>
            <p:spPr bwMode="auto">
              <a:xfrm rot="3888972">
                <a:off x="181293" y="301943"/>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96" name="Lightning Bolt 95"/>
              <p:cNvSpPr>
                <a:spLocks noChangeArrowheads="1"/>
              </p:cNvSpPr>
              <p:nvPr/>
            </p:nvSpPr>
            <p:spPr bwMode="auto">
              <a:xfrm rot="3888972">
                <a:off x="314643" y="26988"/>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97" name="Lightning Bolt 96"/>
              <p:cNvSpPr>
                <a:spLocks noChangeArrowheads="1"/>
              </p:cNvSpPr>
              <p:nvPr/>
            </p:nvSpPr>
            <p:spPr bwMode="auto">
              <a:xfrm rot="3888972">
                <a:off x="2223" y="179387"/>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grpSp>
          <p:nvGrpSpPr>
            <p:cNvPr id="56" name="Group 55"/>
            <p:cNvGrpSpPr>
              <a:grpSpLocks/>
            </p:cNvGrpSpPr>
            <p:nvPr/>
          </p:nvGrpSpPr>
          <p:grpSpPr bwMode="auto">
            <a:xfrm>
              <a:off x="279200" y="1228110"/>
              <a:ext cx="539101" cy="525804"/>
              <a:chOff x="0" y="0"/>
              <a:chExt cx="467360" cy="431800"/>
            </a:xfrm>
          </p:grpSpPr>
          <p:sp>
            <p:nvSpPr>
              <p:cNvPr id="86" name="Lightning Bolt 85"/>
              <p:cNvSpPr>
                <a:spLocks noChangeArrowheads="1"/>
              </p:cNvSpPr>
              <p:nvPr/>
            </p:nvSpPr>
            <p:spPr bwMode="auto">
              <a:xfrm rot="3888972">
                <a:off x="157798" y="-2223"/>
                <a:ext cx="128270" cy="132715"/>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87" name="Lightning Bolt 86"/>
              <p:cNvSpPr>
                <a:spLocks noChangeArrowheads="1"/>
              </p:cNvSpPr>
              <p:nvPr/>
            </p:nvSpPr>
            <p:spPr bwMode="auto">
              <a:xfrm rot="3888972">
                <a:off x="157797" y="155258"/>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88" name="Lightning Bolt 87"/>
              <p:cNvSpPr>
                <a:spLocks noChangeArrowheads="1"/>
              </p:cNvSpPr>
              <p:nvPr/>
            </p:nvSpPr>
            <p:spPr bwMode="auto">
              <a:xfrm rot="3888972">
                <a:off x="337502" y="164148"/>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89" name="Lightning Bolt 88"/>
              <p:cNvSpPr>
                <a:spLocks noChangeArrowheads="1"/>
              </p:cNvSpPr>
              <p:nvPr/>
            </p:nvSpPr>
            <p:spPr bwMode="auto">
              <a:xfrm rot="3888972">
                <a:off x="181292" y="301943"/>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90" name="Lightning Bolt 89"/>
              <p:cNvSpPr>
                <a:spLocks noChangeArrowheads="1"/>
              </p:cNvSpPr>
              <p:nvPr/>
            </p:nvSpPr>
            <p:spPr bwMode="auto">
              <a:xfrm rot="3888972">
                <a:off x="314642" y="26988"/>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91" name="Lightning Bolt 90"/>
              <p:cNvSpPr>
                <a:spLocks noChangeArrowheads="1"/>
              </p:cNvSpPr>
              <p:nvPr/>
            </p:nvSpPr>
            <p:spPr bwMode="auto">
              <a:xfrm rot="3888972">
                <a:off x="2222" y="179388"/>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grpSp>
          <p:nvGrpSpPr>
            <p:cNvPr id="57" name="Group 56"/>
            <p:cNvGrpSpPr>
              <a:grpSpLocks/>
            </p:cNvGrpSpPr>
            <p:nvPr/>
          </p:nvGrpSpPr>
          <p:grpSpPr bwMode="auto">
            <a:xfrm>
              <a:off x="1748402" y="750806"/>
              <a:ext cx="379100" cy="369501"/>
              <a:chOff x="0" y="0"/>
              <a:chExt cx="467360" cy="431800"/>
            </a:xfrm>
          </p:grpSpPr>
          <p:sp>
            <p:nvSpPr>
              <p:cNvPr id="80" name="Lightning Bolt 79"/>
              <p:cNvSpPr>
                <a:spLocks noChangeArrowheads="1"/>
              </p:cNvSpPr>
              <p:nvPr/>
            </p:nvSpPr>
            <p:spPr bwMode="auto">
              <a:xfrm rot="3888972">
                <a:off x="157799" y="-2223"/>
                <a:ext cx="128270" cy="132715"/>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81" name="Lightning Bolt 80"/>
              <p:cNvSpPr>
                <a:spLocks noChangeArrowheads="1"/>
              </p:cNvSpPr>
              <p:nvPr/>
            </p:nvSpPr>
            <p:spPr bwMode="auto">
              <a:xfrm rot="3888972">
                <a:off x="157798" y="155258"/>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82" name="Lightning Bolt 81"/>
              <p:cNvSpPr>
                <a:spLocks noChangeArrowheads="1"/>
              </p:cNvSpPr>
              <p:nvPr/>
            </p:nvSpPr>
            <p:spPr bwMode="auto">
              <a:xfrm rot="3888972">
                <a:off x="337503" y="164148"/>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83" name="Lightning Bolt 82"/>
              <p:cNvSpPr>
                <a:spLocks noChangeArrowheads="1"/>
              </p:cNvSpPr>
              <p:nvPr/>
            </p:nvSpPr>
            <p:spPr bwMode="auto">
              <a:xfrm rot="3888972">
                <a:off x="181293" y="301943"/>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84" name="Lightning Bolt 83"/>
              <p:cNvSpPr>
                <a:spLocks noChangeArrowheads="1"/>
              </p:cNvSpPr>
              <p:nvPr/>
            </p:nvSpPr>
            <p:spPr bwMode="auto">
              <a:xfrm rot="3888972">
                <a:off x="314643" y="26988"/>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85" name="Lightning Bolt 84"/>
              <p:cNvSpPr>
                <a:spLocks noChangeArrowheads="1"/>
              </p:cNvSpPr>
              <p:nvPr/>
            </p:nvSpPr>
            <p:spPr bwMode="auto">
              <a:xfrm rot="3888972">
                <a:off x="2223" y="179387"/>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grpSp>
          <p:nvGrpSpPr>
            <p:cNvPr id="59" name="Group 58"/>
            <p:cNvGrpSpPr>
              <a:grpSpLocks/>
            </p:cNvGrpSpPr>
            <p:nvPr/>
          </p:nvGrpSpPr>
          <p:grpSpPr bwMode="auto">
            <a:xfrm>
              <a:off x="2675904" y="1041209"/>
              <a:ext cx="524799" cy="457901"/>
              <a:chOff x="0" y="0"/>
              <a:chExt cx="467360" cy="431800"/>
            </a:xfrm>
          </p:grpSpPr>
          <p:sp>
            <p:nvSpPr>
              <p:cNvPr id="74" name="Lightning Bolt 73"/>
              <p:cNvSpPr>
                <a:spLocks noChangeArrowheads="1"/>
              </p:cNvSpPr>
              <p:nvPr/>
            </p:nvSpPr>
            <p:spPr bwMode="auto">
              <a:xfrm rot="3888972">
                <a:off x="157799" y="-2223"/>
                <a:ext cx="128270" cy="132715"/>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5" name="Lightning Bolt 74"/>
              <p:cNvSpPr>
                <a:spLocks noChangeArrowheads="1"/>
              </p:cNvSpPr>
              <p:nvPr/>
            </p:nvSpPr>
            <p:spPr bwMode="auto">
              <a:xfrm rot="3888972">
                <a:off x="157798" y="155259"/>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6" name="Lightning Bolt 75"/>
              <p:cNvSpPr>
                <a:spLocks noChangeArrowheads="1"/>
              </p:cNvSpPr>
              <p:nvPr/>
            </p:nvSpPr>
            <p:spPr bwMode="auto">
              <a:xfrm rot="3888972">
                <a:off x="337503" y="164148"/>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7" name="Lightning Bolt 76"/>
              <p:cNvSpPr>
                <a:spLocks noChangeArrowheads="1"/>
              </p:cNvSpPr>
              <p:nvPr/>
            </p:nvSpPr>
            <p:spPr bwMode="auto">
              <a:xfrm rot="3888972">
                <a:off x="181293" y="301943"/>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8" name="Lightning Bolt 77"/>
              <p:cNvSpPr>
                <a:spLocks noChangeArrowheads="1"/>
              </p:cNvSpPr>
              <p:nvPr/>
            </p:nvSpPr>
            <p:spPr bwMode="auto">
              <a:xfrm rot="3888972">
                <a:off x="314643" y="26988"/>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9" name="Lightning Bolt 78"/>
              <p:cNvSpPr>
                <a:spLocks noChangeArrowheads="1"/>
              </p:cNvSpPr>
              <p:nvPr/>
            </p:nvSpPr>
            <p:spPr bwMode="auto">
              <a:xfrm rot="3888972">
                <a:off x="2223" y="179389"/>
                <a:ext cx="127634"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grpSp>
          <p:nvGrpSpPr>
            <p:cNvPr id="60" name="Group 59"/>
            <p:cNvGrpSpPr>
              <a:grpSpLocks/>
            </p:cNvGrpSpPr>
            <p:nvPr/>
          </p:nvGrpSpPr>
          <p:grpSpPr bwMode="auto">
            <a:xfrm>
              <a:off x="2969004" y="1335911"/>
              <a:ext cx="643499" cy="619808"/>
              <a:chOff x="0" y="0"/>
              <a:chExt cx="467360" cy="431800"/>
            </a:xfrm>
          </p:grpSpPr>
          <p:sp>
            <p:nvSpPr>
              <p:cNvPr id="68" name="Lightning Bolt 67"/>
              <p:cNvSpPr>
                <a:spLocks noChangeArrowheads="1"/>
              </p:cNvSpPr>
              <p:nvPr/>
            </p:nvSpPr>
            <p:spPr bwMode="auto">
              <a:xfrm rot="3888972">
                <a:off x="157798" y="-2223"/>
                <a:ext cx="128270" cy="132715"/>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69" name="Lightning Bolt 68"/>
              <p:cNvSpPr>
                <a:spLocks noChangeArrowheads="1"/>
              </p:cNvSpPr>
              <p:nvPr/>
            </p:nvSpPr>
            <p:spPr bwMode="auto">
              <a:xfrm rot="3888972">
                <a:off x="157797" y="155258"/>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0" name="Lightning Bolt 69"/>
              <p:cNvSpPr>
                <a:spLocks noChangeArrowheads="1"/>
              </p:cNvSpPr>
              <p:nvPr/>
            </p:nvSpPr>
            <p:spPr bwMode="auto">
              <a:xfrm rot="3888972">
                <a:off x="337502" y="164148"/>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1" name="Lightning Bolt 70"/>
              <p:cNvSpPr>
                <a:spLocks noChangeArrowheads="1"/>
              </p:cNvSpPr>
              <p:nvPr/>
            </p:nvSpPr>
            <p:spPr bwMode="auto">
              <a:xfrm rot="3888972">
                <a:off x="181292" y="301943"/>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2" name="Lightning Bolt 71"/>
              <p:cNvSpPr>
                <a:spLocks noChangeArrowheads="1"/>
              </p:cNvSpPr>
              <p:nvPr/>
            </p:nvSpPr>
            <p:spPr bwMode="auto">
              <a:xfrm rot="3888972">
                <a:off x="314642" y="26988"/>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sp>
            <p:nvSpPr>
              <p:cNvPr id="73" name="Lightning Bolt 72"/>
              <p:cNvSpPr>
                <a:spLocks noChangeArrowheads="1"/>
              </p:cNvSpPr>
              <p:nvPr/>
            </p:nvSpPr>
            <p:spPr bwMode="auto">
              <a:xfrm rot="3888972">
                <a:off x="2222" y="179388"/>
                <a:ext cx="127635" cy="132080"/>
              </a:xfrm>
              <a:prstGeom prst="lightningBolt">
                <a:avLst/>
              </a:prstGeom>
              <a:gradFill rotWithShape="1">
                <a:gsLst>
                  <a:gs pos="0">
                    <a:srgbClr val="BCBCBC"/>
                  </a:gs>
                  <a:gs pos="35001">
                    <a:srgbClr val="D0D0D0"/>
                  </a:gs>
                  <a:gs pos="100000">
                    <a:srgbClr val="EDEDED"/>
                  </a:gs>
                </a:gsLst>
                <a:lin ang="16200000" scaled="1"/>
              </a:gradFill>
              <a:ln w="9525">
                <a:solidFill>
                  <a:schemeClr val="accent5"/>
                </a:solidFill>
                <a:miter lim="800000"/>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a:lnSpc>
                    <a:spcPct val="115000"/>
                  </a:lnSpc>
                  <a:spcAft>
                    <a:spcPts val="1000"/>
                  </a:spcAft>
                </a:pPr>
                <a:r>
                  <a:rPr lang="en-GB">
                    <a:solidFill>
                      <a:srgbClr val="FFFFFF"/>
                    </a:solidFill>
                    <a:effectLst/>
                    <a:latin typeface="Arial"/>
                    <a:ea typeface="Calibri"/>
                    <a:cs typeface="Arial"/>
                  </a:rPr>
                  <a:t> </a:t>
                </a:r>
                <a:endParaRPr lang="en-US" sz="2000">
                  <a:solidFill>
                    <a:srgbClr val="FFFFFF"/>
                  </a:solidFill>
                  <a:effectLst/>
                  <a:latin typeface="Arial"/>
                  <a:ea typeface="Calibri"/>
                  <a:cs typeface="Arial"/>
                </a:endParaRPr>
              </a:p>
            </p:txBody>
          </p:sp>
        </p:grpSp>
        <p:cxnSp>
          <p:nvCxnSpPr>
            <p:cNvPr id="62" name="Straight Connector 61"/>
            <p:cNvCxnSpPr/>
            <p:nvPr/>
          </p:nvCxnSpPr>
          <p:spPr bwMode="auto">
            <a:xfrm flipH="1" flipV="1">
              <a:off x="3597584" y="767019"/>
              <a:ext cx="1" cy="1347600"/>
            </a:xfrm>
            <a:prstGeom prst="line">
              <a:avLst/>
            </a:prstGeom>
            <a:noFill/>
            <a:ln w="9525">
              <a:solidFill>
                <a:srgbClr val="FFFFFF"/>
              </a:solidFill>
              <a:prstDash val="dash"/>
              <a:round/>
              <a:headEnd/>
              <a:tailEnd/>
            </a:ln>
            <a:extLst>
              <a:ext uri="{909E8E84-426E-40dd-AFC4-6F175D3DCCD1}">
                <a14:hiddenFill xmlns:a14="http://schemas.microsoft.com/office/drawing/2010/main" xmlns="">
                  <a:noFill/>
                </a14:hiddenFill>
              </a:ext>
            </a:extLst>
          </p:spPr>
        </p:cxnSp>
        <p:cxnSp>
          <p:nvCxnSpPr>
            <p:cNvPr id="63" name="Straight Connector 62"/>
            <p:cNvCxnSpPr/>
            <p:nvPr/>
          </p:nvCxnSpPr>
          <p:spPr bwMode="auto">
            <a:xfrm>
              <a:off x="3597879" y="767019"/>
              <a:ext cx="391795" cy="1017270"/>
            </a:xfrm>
            <a:prstGeom prst="line">
              <a:avLst/>
            </a:prstGeom>
            <a:noFill/>
            <a:ln w="9525">
              <a:solidFill>
                <a:srgbClr val="FFFFFF"/>
              </a:solidFill>
              <a:prstDash val="dash"/>
              <a:round/>
              <a:headEnd/>
              <a:tailEnd/>
            </a:ln>
            <a:extLst>
              <a:ext uri="{909E8E84-426E-40dd-AFC4-6F175D3DCCD1}">
                <a14:hiddenFill xmlns:a14="http://schemas.microsoft.com/office/drawing/2010/main" xmlns="">
                  <a:noFill/>
                </a14:hiddenFill>
              </a:ext>
            </a:extLst>
          </p:spPr>
        </p:cxnSp>
        <p:sp>
          <p:nvSpPr>
            <p:cNvPr id="65" name="Text Box 25"/>
            <p:cNvSpPr txBox="1">
              <a:spLocks noChangeArrowheads="1"/>
            </p:cNvSpPr>
            <p:nvPr/>
          </p:nvSpPr>
          <p:spPr bwMode="auto">
            <a:xfrm>
              <a:off x="865340" y="3289710"/>
              <a:ext cx="1367601" cy="225015"/>
            </a:xfrm>
            <a:prstGeom prst="rect">
              <a:avLst/>
            </a:prstGeom>
            <a:noFill/>
            <a:ln>
              <a:noFill/>
            </a:ln>
            <a:extLst/>
          </p:spPr>
          <p:txBody>
            <a:bodyPr rot="0" vert="horz" wrap="square" lIns="0" tIns="0" rIns="0" bIns="0" anchor="t" anchorCtr="0" upright="1">
              <a:noAutofit/>
            </a:bodyPr>
            <a:lstStyle/>
            <a:p>
              <a:pPr>
                <a:lnSpc>
                  <a:spcPct val="117000"/>
                </a:lnSpc>
                <a:spcAft>
                  <a:spcPts val="0"/>
                </a:spcAft>
                <a:tabLst>
                  <a:tab pos="540385" algn="l"/>
                </a:tabLst>
              </a:pPr>
              <a:r>
                <a:rPr lang="en-US" sz="1400" b="1">
                  <a:solidFill>
                    <a:srgbClr val="FFFFFF"/>
                  </a:solidFill>
                  <a:effectLst/>
                  <a:latin typeface="Arial"/>
                  <a:ea typeface="Calibri"/>
                  <a:cs typeface="Arial"/>
                </a:rPr>
                <a:t>COORDINATION</a:t>
              </a:r>
              <a:endParaRPr lang="en-US" sz="1600">
                <a:solidFill>
                  <a:srgbClr val="FFFFFF"/>
                </a:solidFill>
                <a:effectLst/>
                <a:latin typeface="Arial"/>
                <a:ea typeface="Calibri"/>
                <a:cs typeface="Arial"/>
              </a:endParaRPr>
            </a:p>
          </p:txBody>
        </p:sp>
        <p:sp>
          <p:nvSpPr>
            <p:cNvPr id="66" name="Text Box 26"/>
            <p:cNvSpPr txBox="1">
              <a:spLocks noChangeArrowheads="1"/>
            </p:cNvSpPr>
            <p:nvPr/>
          </p:nvSpPr>
          <p:spPr bwMode="auto">
            <a:xfrm>
              <a:off x="0" y="193252"/>
              <a:ext cx="1017865" cy="300003"/>
            </a:xfrm>
            <a:prstGeom prst="rect">
              <a:avLst/>
            </a:prstGeom>
            <a:noFill/>
            <a:ln>
              <a:noFill/>
            </a:ln>
            <a:extLst/>
          </p:spPr>
          <p:txBody>
            <a:bodyPr rot="0" vert="horz" wrap="square" lIns="0" tIns="0" rIns="0" bIns="0" anchor="t" anchorCtr="0" upright="1">
              <a:noAutofit/>
            </a:bodyPr>
            <a:lstStyle/>
            <a:p>
              <a:pPr>
                <a:lnSpc>
                  <a:spcPct val="117000"/>
                </a:lnSpc>
                <a:spcAft>
                  <a:spcPts val="0"/>
                </a:spcAft>
                <a:tabLst>
                  <a:tab pos="540385" algn="l"/>
                </a:tabLst>
              </a:pPr>
              <a:r>
                <a:rPr lang="en-US" sz="1400" b="1" dirty="0">
                  <a:solidFill>
                    <a:srgbClr val="FFFFFF"/>
                  </a:solidFill>
                  <a:effectLst/>
                  <a:latin typeface="Arial"/>
                  <a:ea typeface="Calibri"/>
                  <a:cs typeface="Arial"/>
                </a:rPr>
                <a:t>TECHNOLOGY</a:t>
              </a:r>
              <a:endParaRPr lang="en-US" sz="1600" dirty="0">
                <a:solidFill>
                  <a:srgbClr val="FFFFFF"/>
                </a:solidFill>
                <a:effectLst/>
                <a:latin typeface="Arial"/>
                <a:ea typeface="Calibri"/>
                <a:cs typeface="Arial"/>
              </a:endParaRPr>
            </a:p>
          </p:txBody>
        </p:sp>
        <p:sp>
          <p:nvSpPr>
            <p:cNvPr id="67" name="Text Box 6"/>
            <p:cNvSpPr txBox="1">
              <a:spLocks noChangeArrowheads="1"/>
            </p:cNvSpPr>
            <p:nvPr/>
          </p:nvSpPr>
          <p:spPr bwMode="auto">
            <a:xfrm>
              <a:off x="4512339" y="1987317"/>
              <a:ext cx="659101" cy="290202"/>
            </a:xfrm>
            <a:prstGeom prst="rect">
              <a:avLst/>
            </a:prstGeom>
            <a:noFill/>
            <a:ln>
              <a:noFill/>
            </a:ln>
            <a:extLst/>
          </p:spPr>
          <p:txBody>
            <a:bodyPr rot="0" vert="horz" wrap="square" lIns="0" tIns="0" rIns="0" bIns="0" anchor="t" anchorCtr="0" upright="1">
              <a:noAutofit/>
            </a:bodyPr>
            <a:lstStyle/>
            <a:p>
              <a:pPr>
                <a:lnSpc>
                  <a:spcPct val="115000"/>
                </a:lnSpc>
                <a:spcAft>
                  <a:spcPts val="1000"/>
                </a:spcAft>
              </a:pPr>
              <a:r>
                <a:rPr lang="en-GB" sz="1400" b="1" dirty="0">
                  <a:solidFill>
                    <a:srgbClr val="FFFFFF"/>
                  </a:solidFill>
                  <a:effectLst/>
                  <a:latin typeface="Arial"/>
                  <a:ea typeface="Times New Roman"/>
                  <a:cs typeface="Arial"/>
                </a:rPr>
                <a:t>INSIGHT</a:t>
              </a:r>
              <a:endParaRPr lang="en-US" sz="2000" dirty="0">
                <a:solidFill>
                  <a:srgbClr val="FFFFFF"/>
                </a:solidFill>
                <a:effectLst/>
                <a:latin typeface="Arial"/>
                <a:ea typeface="Calibri"/>
                <a:cs typeface="Arial"/>
              </a:endParaRPr>
            </a:p>
          </p:txBody>
        </p:sp>
        <p:cxnSp>
          <p:nvCxnSpPr>
            <p:cNvPr id="61" name="Straight Connector 60"/>
            <p:cNvCxnSpPr/>
            <p:nvPr/>
          </p:nvCxnSpPr>
          <p:spPr bwMode="auto">
            <a:xfrm flipV="1">
              <a:off x="3989674" y="1773424"/>
              <a:ext cx="0" cy="1361440"/>
            </a:xfrm>
            <a:prstGeom prst="line">
              <a:avLst/>
            </a:prstGeom>
            <a:noFill/>
            <a:ln w="9525">
              <a:solidFill>
                <a:srgbClr val="FFFFFF"/>
              </a:solidFill>
              <a:prstDash val="dash"/>
              <a:round/>
              <a:headEnd/>
              <a:tailEnd/>
            </a:ln>
            <a:extLst>
              <a:ext uri="{909E8E84-426E-40dd-AFC4-6F175D3DCCD1}">
                <a14:hiddenFill xmlns:a14="http://schemas.microsoft.com/office/drawing/2010/main" xmlns="">
                  <a:noFill/>
                </a14:hiddenFill>
              </a:ext>
            </a:extLst>
          </p:spPr>
        </p:cxnSp>
      </p:grpSp>
      <p:sp>
        <p:nvSpPr>
          <p:cNvPr id="128" name="Title 1"/>
          <p:cNvSpPr>
            <a:spLocks noGrp="1"/>
          </p:cNvSpPr>
          <p:nvPr>
            <p:ph type="title"/>
          </p:nvPr>
        </p:nvSpPr>
        <p:spPr>
          <a:xfrm>
            <a:off x="457200" y="81413"/>
            <a:ext cx="8229600" cy="919965"/>
          </a:xfrm>
        </p:spPr>
        <p:txBody>
          <a:bodyPr>
            <a:normAutofit/>
          </a:bodyPr>
          <a:lstStyle/>
          <a:p>
            <a:r>
              <a:rPr lang="en-US" dirty="0" smtClean="0"/>
              <a:t>Dynamic sustainability</a:t>
            </a:r>
            <a:endParaRPr lang="en-US" dirty="0"/>
          </a:p>
        </p:txBody>
      </p:sp>
      <p:pic>
        <p:nvPicPr>
          <p:cNvPr id="5" name="Picture 4"/>
          <p:cNvPicPr>
            <a:picLocks noChangeAspect="1"/>
          </p:cNvPicPr>
          <p:nvPr/>
        </p:nvPicPr>
        <p:blipFill rotWithShape="1">
          <a:blip r:embed="rId3">
            <a:alphaModFix amt="67000"/>
          </a:blip>
          <a:srcRect l="4974" t="12188" r="12750" b="9553"/>
          <a:stretch/>
        </p:blipFill>
        <p:spPr>
          <a:xfrm rot="19620000">
            <a:off x="1643760" y="3600299"/>
            <a:ext cx="635285" cy="473350"/>
          </a:xfrm>
          <a:prstGeom prst="rect">
            <a:avLst/>
          </a:prstGeom>
        </p:spPr>
      </p:pic>
      <p:pic>
        <p:nvPicPr>
          <p:cNvPr id="6" name="Picture 5"/>
          <p:cNvPicPr>
            <a:picLocks noChangeAspect="1"/>
          </p:cNvPicPr>
          <p:nvPr/>
        </p:nvPicPr>
        <p:blipFill rotWithShape="1">
          <a:blip r:embed="rId4">
            <a:alphaModFix amt="88000"/>
          </a:blip>
          <a:srcRect l="4679" t="11950" r="2424" b="17483"/>
          <a:stretch/>
        </p:blipFill>
        <p:spPr>
          <a:xfrm rot="420000">
            <a:off x="6735352" y="3369951"/>
            <a:ext cx="731520" cy="722376"/>
          </a:xfrm>
          <a:prstGeom prst="rect">
            <a:avLst/>
          </a:prstGeom>
        </p:spPr>
      </p:pic>
    </p:spTree>
    <p:extLst>
      <p:ext uri="{BB962C8B-B14F-4D97-AF65-F5344CB8AC3E}">
        <p14:creationId xmlns:p14="http://schemas.microsoft.com/office/powerpoint/2010/main" val="1920891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function</a:t>
            </a:r>
            <a:endParaRPr lang="en-US" dirty="0"/>
          </a:p>
        </p:txBody>
      </p:sp>
      <p:sp>
        <p:nvSpPr>
          <p:cNvPr id="3" name="Content Placeholder 2"/>
          <p:cNvSpPr>
            <a:spLocks noGrp="1"/>
          </p:cNvSpPr>
          <p:nvPr>
            <p:ph idx="1"/>
          </p:nvPr>
        </p:nvSpPr>
        <p:spPr>
          <a:xfrm>
            <a:off x="165935" y="1491710"/>
            <a:ext cx="8901479" cy="4664498"/>
          </a:xfrm>
        </p:spPr>
        <p:txBody>
          <a:bodyPr/>
          <a:lstStyle/>
          <a:p>
            <a:pPr marL="0" indent="0">
              <a:buNone/>
            </a:pPr>
            <a:r>
              <a:rPr lang="en-US" dirty="0" smtClean="0"/>
              <a:t>Eval</a:t>
            </a:r>
            <a:r>
              <a:rPr lang="en-US" baseline="-25000" dirty="0" smtClean="0"/>
              <a:t>chess</a:t>
            </a:r>
            <a:r>
              <a:rPr lang="en-US" dirty="0" smtClean="0"/>
              <a:t> =</a:t>
            </a:r>
          </a:p>
          <a:p>
            <a:pPr marL="0" indent="0">
              <a:buNone/>
            </a:pPr>
            <a:r>
              <a:rPr lang="en-US" dirty="0" smtClean="0"/>
              <a:t>(c</a:t>
            </a:r>
            <a:r>
              <a:rPr lang="en-US" baseline="-25000" dirty="0" smtClean="0"/>
              <a:t>1</a:t>
            </a:r>
            <a:r>
              <a:rPr lang="en-US" dirty="0"/>
              <a:t>×</a:t>
            </a:r>
            <a:r>
              <a:rPr lang="en-US" dirty="0" smtClean="0"/>
              <a:t>material) </a:t>
            </a:r>
            <a:r>
              <a:rPr lang="en-US" dirty="0"/>
              <a:t>+ </a:t>
            </a:r>
            <a:r>
              <a:rPr lang="en-US" dirty="0" smtClean="0"/>
              <a:t>(c</a:t>
            </a:r>
            <a:r>
              <a:rPr lang="en-US" baseline="-25000" dirty="0" smtClean="0"/>
              <a:t>2</a:t>
            </a:r>
            <a:r>
              <a:rPr lang="en-US" dirty="0"/>
              <a:t>×</a:t>
            </a:r>
            <a:r>
              <a:rPr lang="en-US" dirty="0" smtClean="0"/>
              <a:t>mobility) </a:t>
            </a:r>
            <a:r>
              <a:rPr lang="en-US" dirty="0"/>
              <a:t>+ </a:t>
            </a:r>
            <a:r>
              <a:rPr lang="en-US" dirty="0" smtClean="0"/>
              <a:t>(c</a:t>
            </a:r>
            <a:r>
              <a:rPr lang="en-US" baseline="-25000" dirty="0" smtClean="0"/>
              <a:t>3</a:t>
            </a:r>
            <a:r>
              <a:rPr lang="en-US" dirty="0"/>
              <a:t>×</a:t>
            </a:r>
            <a:r>
              <a:rPr lang="en-US" dirty="0" smtClean="0"/>
              <a:t>king safety) </a:t>
            </a:r>
            <a:r>
              <a:rPr lang="en-US" dirty="0"/>
              <a:t>+ </a:t>
            </a:r>
            <a:r>
              <a:rPr lang="en-US" dirty="0" smtClean="0"/>
              <a:t>(c</a:t>
            </a:r>
            <a:r>
              <a:rPr lang="en-US" baseline="-25000" dirty="0" smtClean="0"/>
              <a:t>4</a:t>
            </a:r>
            <a:r>
              <a:rPr lang="en-US" dirty="0"/>
              <a:t>×</a:t>
            </a:r>
            <a:r>
              <a:rPr lang="en-US" dirty="0" smtClean="0"/>
              <a:t>center control) </a:t>
            </a:r>
            <a:r>
              <a:rPr lang="en-US" dirty="0"/>
              <a:t>+ ..</a:t>
            </a:r>
            <a:r>
              <a:rPr lang="en-US" dirty="0" smtClean="0"/>
              <a:t>.</a:t>
            </a:r>
          </a:p>
          <a:p>
            <a:pPr marL="0" indent="0">
              <a:buNone/>
            </a:pPr>
            <a:endParaRPr lang="en-US" dirty="0" smtClean="0"/>
          </a:p>
          <a:p>
            <a:pPr marL="0" indent="0">
              <a:buNone/>
            </a:pPr>
            <a:r>
              <a:rPr lang="en-US" dirty="0"/>
              <a:t>Eval</a:t>
            </a:r>
            <a:r>
              <a:rPr lang="en-US" baseline="-25000" dirty="0"/>
              <a:t>public_policy</a:t>
            </a:r>
            <a:r>
              <a:rPr lang="en-US" dirty="0"/>
              <a:t> =</a:t>
            </a:r>
          </a:p>
          <a:p>
            <a:pPr marL="0" indent="0">
              <a:buNone/>
            </a:pPr>
            <a:r>
              <a:rPr lang="en-US" dirty="0"/>
              <a:t>(c</a:t>
            </a:r>
            <a:r>
              <a:rPr lang="en-US" baseline="-25000" dirty="0"/>
              <a:t>1</a:t>
            </a:r>
            <a:r>
              <a:rPr lang="en-US" dirty="0"/>
              <a:t>×GDP) + (c</a:t>
            </a:r>
            <a:r>
              <a:rPr lang="en-US" baseline="-25000" dirty="0"/>
              <a:t>2</a:t>
            </a:r>
            <a:r>
              <a:rPr lang="en-US" dirty="0"/>
              <a:t>×employment) + (c</a:t>
            </a:r>
            <a:r>
              <a:rPr lang="en-US" baseline="-25000" dirty="0"/>
              <a:t>3</a:t>
            </a:r>
            <a:r>
              <a:rPr lang="en-US" dirty="0"/>
              <a:t>×equality) + (c</a:t>
            </a:r>
            <a:r>
              <a:rPr lang="en-US" baseline="-25000" dirty="0"/>
              <a:t>4</a:t>
            </a:r>
            <a:r>
              <a:rPr lang="en-US" dirty="0"/>
              <a:t>×environment) + ...</a:t>
            </a:r>
          </a:p>
          <a:p>
            <a:pPr marL="0" indent="0">
              <a:buNone/>
            </a:pPr>
            <a:endParaRPr lang="en-US" dirty="0" smtClean="0"/>
          </a:p>
          <a:p>
            <a:pPr marL="0" indent="0">
              <a:buNone/>
            </a:pPr>
            <a:r>
              <a:rPr lang="en-US" dirty="0" smtClean="0"/>
              <a:t>Eval</a:t>
            </a:r>
            <a:r>
              <a:rPr lang="en-US" baseline="-25000" dirty="0" smtClean="0"/>
              <a:t>maxipok</a:t>
            </a:r>
            <a:r>
              <a:rPr lang="en-US" dirty="0" smtClean="0"/>
              <a:t> = f (wisdom, coordination, differential tech</a:t>
            </a:r>
            <a:r>
              <a:rPr lang="en-US" dirty="0"/>
              <a:t> </a:t>
            </a:r>
            <a:r>
              <a:rPr lang="en-US" dirty="0" smtClean="0"/>
              <a:t>development, …)</a:t>
            </a:r>
          </a:p>
        </p:txBody>
      </p:sp>
    </p:spTree>
    <p:extLst>
      <p:ext uri="{BB962C8B-B14F-4D97-AF65-F5344CB8AC3E}">
        <p14:creationId xmlns:p14="http://schemas.microsoft.com/office/powerpoint/2010/main" val="144505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of differential technological development</a:t>
            </a:r>
            <a:endParaRPr lang="en-US" dirty="0"/>
          </a:p>
        </p:txBody>
      </p:sp>
      <p:sp>
        <p:nvSpPr>
          <p:cNvPr id="4" name="Rectangle 3"/>
          <p:cNvSpPr/>
          <p:nvPr/>
        </p:nvSpPr>
        <p:spPr>
          <a:xfrm>
            <a:off x="457199" y="1859340"/>
            <a:ext cx="5800877" cy="2677656"/>
          </a:xfrm>
          <a:prstGeom prst="rect">
            <a:avLst/>
          </a:prstGeom>
          <a:ln>
            <a:noFill/>
          </a:ln>
          <a:effectLst>
            <a:glow rad="101600">
              <a:schemeClr val="accent1">
                <a:lumMod val="40000"/>
                <a:lumOff val="60000"/>
                <a:alpha val="75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r>
              <a:rPr lang="en-US" sz="2400" dirty="0" smtClean="0">
                <a:latin typeface="Arial"/>
                <a:cs typeface="Arial"/>
              </a:rPr>
              <a:t>Retard </a:t>
            </a:r>
            <a:r>
              <a:rPr lang="en-US" sz="2400" dirty="0">
                <a:latin typeface="Arial"/>
                <a:cs typeface="Arial"/>
              </a:rPr>
              <a:t>the development of dangerous and harmful technologies, especially ones that raise the level of existential risk; and accelerate the development of beneficial technologies, especially those that reduce the existential risks posed by nature or by other technologies</a:t>
            </a:r>
            <a:r>
              <a:rPr lang="en-US" sz="2400" dirty="0" smtClean="0">
                <a:latin typeface="Arial"/>
                <a:cs typeface="Arial"/>
              </a:rPr>
              <a:t>.</a:t>
            </a:r>
            <a:endParaRPr lang="en-US" sz="2400" dirty="0">
              <a:latin typeface="Arial"/>
              <a:cs typeface="Arial"/>
            </a:endParaRPr>
          </a:p>
        </p:txBody>
      </p:sp>
      <p:pic>
        <p:nvPicPr>
          <p:cNvPr id="3" name="Picture 2"/>
          <p:cNvPicPr>
            <a:picLocks noChangeAspect="1"/>
          </p:cNvPicPr>
          <p:nvPr/>
        </p:nvPicPr>
        <p:blipFill>
          <a:blip r:embed="rId2"/>
          <a:stretch>
            <a:fillRect/>
          </a:stretch>
        </p:blipFill>
        <p:spPr>
          <a:xfrm>
            <a:off x="6610406" y="1676270"/>
            <a:ext cx="2179362" cy="2860726"/>
          </a:xfrm>
          <a:prstGeom prst="rect">
            <a:avLst/>
          </a:prstGeom>
        </p:spPr>
      </p:pic>
    </p:spTree>
    <p:extLst>
      <p:ext uri="{BB962C8B-B14F-4D97-AF65-F5344CB8AC3E}">
        <p14:creationId xmlns:p14="http://schemas.microsoft.com/office/powerpoint/2010/main" val="3138496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crucial consideration?</a:t>
            </a:r>
            <a:endParaRPr lang="en-US" dirty="0"/>
          </a:p>
        </p:txBody>
      </p:sp>
      <p:pic>
        <p:nvPicPr>
          <p:cNvPr id="6" name="Content Placeholder 5"/>
          <p:cNvPicPr>
            <a:picLocks noGrp="1" noChangeAspect="1"/>
          </p:cNvPicPr>
          <p:nvPr>
            <p:ph idx="1"/>
          </p:nvPr>
        </p:nvPicPr>
        <p:blipFill>
          <a:blip r:embed="rId3"/>
          <a:srcRect t="12217" b="12217"/>
          <a:stretch>
            <a:fillRect/>
          </a:stretch>
        </p:blipFill>
        <p:spPr>
          <a:xfrm>
            <a:off x="5199124" y="1781399"/>
            <a:ext cx="3078501" cy="1744880"/>
          </a:xfrm>
        </p:spPr>
      </p:pic>
      <p:sp>
        <p:nvSpPr>
          <p:cNvPr id="7" name="TextBox 6"/>
          <p:cNvSpPr txBox="1"/>
          <p:nvPr/>
        </p:nvSpPr>
        <p:spPr>
          <a:xfrm>
            <a:off x="580774" y="1656426"/>
            <a:ext cx="4314321" cy="1200329"/>
          </a:xfrm>
          <a:prstGeom prst="rect">
            <a:avLst/>
          </a:prstGeom>
          <a:noFill/>
        </p:spPr>
        <p:txBody>
          <a:bodyPr wrap="square" rtlCol="0">
            <a:spAutoFit/>
          </a:bodyPr>
          <a:lstStyle/>
          <a:p>
            <a:pPr marL="0" lvl="1"/>
            <a:r>
              <a:rPr lang="en-US" dirty="0">
                <a:latin typeface="Arial"/>
                <a:cs typeface="Arial"/>
              </a:rPr>
              <a:t>a consideration such that if it were taken into account it would overturn the conclusions we would otherwise reach about how we should direct our </a:t>
            </a:r>
            <a:r>
              <a:rPr lang="en-US" dirty="0" smtClean="0">
                <a:latin typeface="Arial"/>
                <a:cs typeface="Arial"/>
              </a:rPr>
              <a:t>efforts</a:t>
            </a:r>
            <a:endParaRPr lang="en-US" dirty="0">
              <a:latin typeface="Arial"/>
              <a:cs typeface="Arial"/>
            </a:endParaRPr>
          </a:p>
        </p:txBody>
      </p:sp>
      <p:sp>
        <p:nvSpPr>
          <p:cNvPr id="8" name="TextBox 7"/>
          <p:cNvSpPr txBox="1"/>
          <p:nvPr/>
        </p:nvSpPr>
        <p:spPr>
          <a:xfrm>
            <a:off x="580774" y="3074109"/>
            <a:ext cx="4314321" cy="1477328"/>
          </a:xfrm>
          <a:prstGeom prst="rect">
            <a:avLst/>
          </a:prstGeom>
          <a:noFill/>
        </p:spPr>
        <p:txBody>
          <a:bodyPr wrap="square" rtlCol="0">
            <a:spAutoFit/>
          </a:bodyPr>
          <a:lstStyle/>
          <a:p>
            <a:pPr marL="0" lvl="1"/>
            <a:r>
              <a:rPr lang="en-US" dirty="0" smtClean="0">
                <a:latin typeface="Arial"/>
                <a:cs typeface="Arial"/>
              </a:rPr>
              <a:t>an </a:t>
            </a:r>
            <a:r>
              <a:rPr lang="en-US" dirty="0">
                <a:latin typeface="Arial"/>
                <a:cs typeface="Arial"/>
              </a:rPr>
              <a:t>idea or argument that might plausibly reveal the need for not just some minor course adjustment in our practical endeavors but a major change of direction or </a:t>
            </a:r>
            <a:r>
              <a:rPr lang="en-US" dirty="0" smtClean="0">
                <a:latin typeface="Arial"/>
                <a:cs typeface="Arial"/>
              </a:rPr>
              <a:t>priority</a:t>
            </a:r>
            <a:endParaRPr lang="en-US" dirty="0">
              <a:latin typeface="Arial"/>
              <a:cs typeface="Arial"/>
            </a:endParaRPr>
          </a:p>
        </p:txBody>
      </p:sp>
      <p:sp>
        <p:nvSpPr>
          <p:cNvPr id="9" name="TextBox 8"/>
          <p:cNvSpPr txBox="1"/>
          <p:nvPr/>
        </p:nvSpPr>
        <p:spPr>
          <a:xfrm>
            <a:off x="580774" y="4826410"/>
            <a:ext cx="7958519" cy="646331"/>
          </a:xfrm>
          <a:prstGeom prst="rect">
            <a:avLst/>
          </a:prstGeom>
          <a:noFill/>
          <a:ln>
            <a:solidFill>
              <a:srgbClr val="AC9465"/>
            </a:solidFill>
          </a:ln>
        </p:spPr>
        <p:txBody>
          <a:bodyPr wrap="square" rtlCol="0">
            <a:spAutoFit/>
          </a:bodyPr>
          <a:lstStyle/>
          <a:p>
            <a:pPr marL="0" lvl="1"/>
            <a:r>
              <a:rPr lang="en-US" dirty="0">
                <a:solidFill>
                  <a:srgbClr val="000000"/>
                </a:solidFill>
                <a:latin typeface="Arial"/>
                <a:cs typeface="Arial"/>
              </a:rPr>
              <a:t>A crucial consideration (CC) is a consideration that radically changes the expected value of pursuing some high-level subgoal</a:t>
            </a:r>
            <a:r>
              <a:rPr lang="en-US" dirty="0" smtClean="0">
                <a:solidFill>
                  <a:srgbClr val="000000"/>
                </a:solidFill>
                <a:latin typeface="Arial"/>
                <a:cs typeface="Arial"/>
              </a:rPr>
              <a:t>.</a:t>
            </a:r>
            <a:endParaRPr lang="en-US" dirty="0">
              <a:solidFill>
                <a:srgbClr val="000000"/>
              </a:solidFill>
              <a:latin typeface="Arial"/>
              <a:cs typeface="Arial"/>
            </a:endParaRPr>
          </a:p>
        </p:txBody>
      </p:sp>
    </p:spTree>
    <p:extLst>
      <p:ext uri="{BB962C8B-B14F-4D97-AF65-F5344CB8AC3E}">
        <p14:creationId xmlns:p14="http://schemas.microsoft.com/office/powerpoint/2010/main" val="1186324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 selection vs. signature determination</a:t>
            </a:r>
            <a:endParaRPr lang="en-US" dirty="0"/>
          </a:p>
        </p:txBody>
      </p:sp>
      <p:sp>
        <p:nvSpPr>
          <p:cNvPr id="3" name="Content Placeholder 2"/>
          <p:cNvSpPr>
            <a:spLocks noGrp="1"/>
          </p:cNvSpPr>
          <p:nvPr>
            <p:ph idx="1"/>
          </p:nvPr>
        </p:nvSpPr>
        <p:spPr/>
        <p:txBody>
          <a:bodyPr/>
          <a:lstStyle/>
          <a:p>
            <a:r>
              <a:rPr lang="en-US" dirty="0" smtClean="0"/>
              <a:t>Causes should be high-leverage</a:t>
            </a:r>
          </a:p>
          <a:p>
            <a:r>
              <a:rPr lang="en-US" dirty="0" smtClean="0"/>
              <a:t>Signposts should be useful for general orienteering</a:t>
            </a:r>
          </a:p>
          <a:p>
            <a:pPr lvl="1"/>
            <a:r>
              <a:rPr lang="en-US" dirty="0" smtClean="0"/>
              <a:t>we should have strong reason to think we know their directionality</a:t>
            </a:r>
          </a:p>
          <a:p>
            <a:pPr lvl="1"/>
            <a:r>
              <a:rPr lang="en-US" dirty="0" smtClean="0"/>
              <a:t>they should ideally be visible from afar</a:t>
            </a:r>
            <a:endParaRPr lang="en-US" dirty="0"/>
          </a:p>
        </p:txBody>
      </p:sp>
    </p:spTree>
    <p:extLst>
      <p:ext uri="{BB962C8B-B14F-4D97-AF65-F5344CB8AC3E}">
        <p14:creationId xmlns:p14="http://schemas.microsoft.com/office/powerpoint/2010/main" val="1792932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(very) tentative signposts</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smtClean="0"/>
              <a:t>Computer hardware?————————————No</a:t>
            </a:r>
            <a:endParaRPr lang="en-GB" dirty="0"/>
          </a:p>
          <a:p>
            <a:pPr lvl="0"/>
            <a:r>
              <a:rPr lang="en-GB" dirty="0" smtClean="0"/>
              <a:t>Whole brain emulation?———————————No(?)</a:t>
            </a:r>
            <a:endParaRPr lang="en-GB" dirty="0"/>
          </a:p>
          <a:p>
            <a:pPr lvl="0"/>
            <a:r>
              <a:rPr lang="en-GB" dirty="0" smtClean="0"/>
              <a:t>Biological cognitive enhancement?——————Yes</a:t>
            </a:r>
          </a:p>
          <a:p>
            <a:pPr lvl="0"/>
            <a:r>
              <a:rPr lang="en-GB" dirty="0" smtClean="0"/>
              <a:t>Artificial intelligence?————————————No</a:t>
            </a:r>
          </a:p>
          <a:p>
            <a:pPr lvl="0"/>
            <a:r>
              <a:rPr lang="en-GB" dirty="0" smtClean="0"/>
              <a:t>Lead of AI frontrunner?-——————————---Yes</a:t>
            </a:r>
          </a:p>
          <a:p>
            <a:pPr lvl="0"/>
            <a:r>
              <a:rPr lang="en-GB" dirty="0" smtClean="0"/>
              <a:t>Solutions to the control problem?———————Yes</a:t>
            </a:r>
          </a:p>
          <a:p>
            <a:pPr lvl="0"/>
            <a:r>
              <a:rPr lang="en-GB" dirty="0" smtClean="0"/>
              <a:t>Effective altruism movement?————————-Yes</a:t>
            </a:r>
          </a:p>
          <a:p>
            <a:pPr lvl="0"/>
            <a:r>
              <a:rPr lang="en-GB" dirty="0" smtClean="0"/>
              <a:t>International peace and cooperation?—————Yes</a:t>
            </a:r>
          </a:p>
          <a:p>
            <a:pPr lvl="0"/>
            <a:r>
              <a:rPr lang="en-GB" dirty="0" smtClean="0"/>
              <a:t>Synthetic biology?-—————————————-No(?)</a:t>
            </a:r>
          </a:p>
          <a:p>
            <a:pPr lvl="0"/>
            <a:r>
              <a:rPr lang="en-GB" dirty="0" smtClean="0"/>
              <a:t>Nanotechnology?-—————————————--No</a:t>
            </a:r>
            <a:endParaRPr lang="en-GB" dirty="0"/>
          </a:p>
          <a:p>
            <a:r>
              <a:rPr lang="en-US" dirty="0" smtClean="0"/>
              <a:t>Economic growth?-—————————————--  ?</a:t>
            </a:r>
          </a:p>
          <a:p>
            <a:r>
              <a:rPr lang="en-US" dirty="0" smtClean="0"/>
              <a:t>Small and medium-scale catastrophe prevention?-- ?</a:t>
            </a:r>
            <a:endParaRPr lang="en-GB" dirty="0"/>
          </a:p>
        </p:txBody>
      </p:sp>
    </p:spTree>
    <p:extLst>
      <p:ext uri="{BB962C8B-B14F-4D97-AF65-F5344CB8AC3E}">
        <p14:creationId xmlns:p14="http://schemas.microsoft.com/office/powerpoint/2010/main" val="24052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 of some </a:t>
            </a:r>
            <a:r>
              <a:rPr lang="en-US" dirty="0" smtClean="0"/>
              <a:t>areas with candidate remaining CCs </a:t>
            </a:r>
            <a:r>
              <a:rPr lang="en-US" dirty="0"/>
              <a:t>or CCCs</a:t>
            </a:r>
          </a:p>
        </p:txBody>
      </p:sp>
      <p:sp>
        <p:nvSpPr>
          <p:cNvPr id="3" name="Content Placeholder 2"/>
          <p:cNvSpPr>
            <a:spLocks noGrp="1"/>
          </p:cNvSpPr>
          <p:nvPr>
            <p:ph idx="1"/>
          </p:nvPr>
        </p:nvSpPr>
        <p:spPr/>
        <p:txBody>
          <a:bodyPr>
            <a:normAutofit fontScale="85000" lnSpcReduction="20000"/>
          </a:bodyPr>
          <a:lstStyle/>
          <a:p>
            <a:r>
              <a:rPr lang="en-US" dirty="0" smtClean="0"/>
              <a:t>Counterfactual </a:t>
            </a:r>
            <a:r>
              <a:rPr lang="en-US" dirty="0"/>
              <a:t>trade</a:t>
            </a:r>
          </a:p>
          <a:p>
            <a:r>
              <a:rPr lang="en-US" dirty="0" smtClean="0"/>
              <a:t>Simulation stuff</a:t>
            </a:r>
            <a:endParaRPr lang="en-US" dirty="0"/>
          </a:p>
          <a:p>
            <a:r>
              <a:rPr lang="en-US" dirty="0" smtClean="0"/>
              <a:t>Infinite paralysis</a:t>
            </a:r>
            <a:endParaRPr lang="en-US" dirty="0"/>
          </a:p>
          <a:p>
            <a:r>
              <a:rPr lang="en-US" dirty="0" err="1" smtClean="0"/>
              <a:t>Pascalian</a:t>
            </a:r>
            <a:r>
              <a:rPr lang="en-US" dirty="0" smtClean="0"/>
              <a:t> muggings</a:t>
            </a:r>
            <a:endParaRPr lang="en-US" dirty="0"/>
          </a:p>
          <a:p>
            <a:r>
              <a:rPr lang="en-US" dirty="0" smtClean="0"/>
              <a:t>Different kinds of aggregative ethics (total, average, negative)</a:t>
            </a:r>
            <a:endParaRPr lang="en-US" dirty="0"/>
          </a:p>
          <a:p>
            <a:r>
              <a:rPr lang="en-US" dirty="0" smtClean="0"/>
              <a:t>Information hazards</a:t>
            </a:r>
            <a:endParaRPr lang="en-US" dirty="0"/>
          </a:p>
          <a:p>
            <a:pPr marL="0" indent="0">
              <a:buNone/>
            </a:pPr>
            <a:endParaRPr lang="en-US" dirty="0"/>
          </a:p>
          <a:p>
            <a:r>
              <a:rPr lang="en-US" dirty="0" smtClean="0"/>
              <a:t>Aliens</a:t>
            </a:r>
            <a:endParaRPr lang="en-US" dirty="0"/>
          </a:p>
          <a:p>
            <a:r>
              <a:rPr lang="en-US" dirty="0"/>
              <a:t>B</a:t>
            </a:r>
            <a:r>
              <a:rPr lang="en-US" dirty="0" smtClean="0"/>
              <a:t>aby </a:t>
            </a:r>
            <a:r>
              <a:rPr lang="en-US" dirty="0"/>
              <a:t>universes</a:t>
            </a:r>
          </a:p>
          <a:p>
            <a:r>
              <a:rPr lang="en-US" dirty="0" smtClean="0"/>
              <a:t>Other kinds of moral </a:t>
            </a:r>
            <a:r>
              <a:rPr lang="en-US" dirty="0"/>
              <a:t>uncertainty</a:t>
            </a:r>
          </a:p>
          <a:p>
            <a:r>
              <a:rPr lang="en-US" dirty="0" smtClean="0"/>
              <a:t>Other game theory stuff</a:t>
            </a:r>
            <a:endParaRPr lang="en-US" dirty="0"/>
          </a:p>
          <a:p>
            <a:endParaRPr lang="en-US" dirty="0"/>
          </a:p>
          <a:p>
            <a:r>
              <a:rPr lang="en-US" dirty="0"/>
              <a:t>P</a:t>
            </a:r>
            <a:r>
              <a:rPr lang="en-US" dirty="0" smtClean="0"/>
              <a:t>essimistic </a:t>
            </a:r>
            <a:r>
              <a:rPr lang="en-US" dirty="0" err="1"/>
              <a:t>metainduction</a:t>
            </a:r>
            <a:r>
              <a:rPr lang="en-US" dirty="0"/>
              <a:t>; epistemic humility; </a:t>
            </a:r>
            <a:r>
              <a:rPr lang="en-US" dirty="0" err="1" smtClean="0"/>
              <a:t>anthropics</a:t>
            </a:r>
            <a:endParaRPr lang="en-US" dirty="0"/>
          </a:p>
          <a:p>
            <a:r>
              <a:rPr lang="en-US" dirty="0"/>
              <a:t>I</a:t>
            </a:r>
            <a:r>
              <a:rPr lang="en-US" dirty="0" smtClean="0"/>
              <a:t>nsects</a:t>
            </a:r>
            <a:r>
              <a:rPr lang="en-US" dirty="0"/>
              <a:t>, </a:t>
            </a:r>
            <a:r>
              <a:rPr lang="en-US" dirty="0" smtClean="0"/>
              <a:t>subroutines</a:t>
            </a:r>
            <a:endParaRPr lang="en-US" dirty="0"/>
          </a:p>
        </p:txBody>
      </p:sp>
    </p:spTree>
    <p:extLst>
      <p:ext uri="{BB962C8B-B14F-4D97-AF65-F5344CB8AC3E}">
        <p14:creationId xmlns:p14="http://schemas.microsoft.com/office/powerpoint/2010/main" val="3652877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partial remedies</a:t>
            </a:r>
            <a:endParaRPr lang="en-US" dirty="0"/>
          </a:p>
        </p:txBody>
      </p:sp>
      <p:sp>
        <p:nvSpPr>
          <p:cNvPr id="3" name="Content Placeholder 2"/>
          <p:cNvSpPr>
            <a:spLocks noGrp="1"/>
          </p:cNvSpPr>
          <p:nvPr>
            <p:ph idx="1"/>
          </p:nvPr>
        </p:nvSpPr>
        <p:spPr/>
        <p:txBody>
          <a:bodyPr>
            <a:normAutofit/>
          </a:bodyPr>
          <a:lstStyle/>
          <a:p>
            <a:pPr lvl="0"/>
            <a:r>
              <a:rPr lang="en-US" dirty="0" smtClean="0"/>
              <a:t>don’t </a:t>
            </a:r>
            <a:r>
              <a:rPr lang="en-US" dirty="0"/>
              <a:t>act precipitously (and in ways that are irrevocable</a:t>
            </a:r>
            <a:r>
              <a:rPr lang="en-US" dirty="0" smtClean="0"/>
              <a:t>)</a:t>
            </a:r>
            <a:endParaRPr lang="en-GB" dirty="0"/>
          </a:p>
          <a:p>
            <a:pPr lvl="0"/>
            <a:r>
              <a:rPr lang="en-GB" dirty="0" err="1" smtClean="0"/>
              <a:t>i</a:t>
            </a:r>
            <a:r>
              <a:rPr lang="en-US" dirty="0" err="1" smtClean="0"/>
              <a:t>nvest</a:t>
            </a:r>
            <a:r>
              <a:rPr lang="en-US" dirty="0" smtClean="0"/>
              <a:t> </a:t>
            </a:r>
            <a:r>
              <a:rPr lang="en-US" dirty="0"/>
              <a:t>more in analysis (find and assemble CCs)</a:t>
            </a:r>
            <a:endParaRPr lang="en-GB" dirty="0"/>
          </a:p>
          <a:p>
            <a:pPr lvl="0"/>
            <a:r>
              <a:rPr lang="en-US" dirty="0" smtClean="0"/>
              <a:t>take into account that EV-changes are probably smaller than they appear (</a:t>
            </a:r>
            <a:r>
              <a:rPr lang="en-US" dirty="0"/>
              <a:t>quiescence </a:t>
            </a:r>
            <a:r>
              <a:rPr lang="en-US" dirty="0" smtClean="0"/>
              <a:t>search, meta stuff)</a:t>
            </a:r>
            <a:endParaRPr lang="en-GB" dirty="0" smtClean="0"/>
          </a:p>
          <a:p>
            <a:pPr lvl="0"/>
            <a:r>
              <a:rPr lang="en-US" dirty="0" smtClean="0"/>
              <a:t>use parliamentary / </a:t>
            </a:r>
            <a:r>
              <a:rPr lang="en-US" dirty="0"/>
              <a:t>mixture models</a:t>
            </a:r>
            <a:endParaRPr lang="en-GB" dirty="0"/>
          </a:p>
          <a:p>
            <a:pPr lvl="0"/>
            <a:r>
              <a:rPr lang="en-US" dirty="0"/>
              <a:t>focus more on near </a:t>
            </a:r>
            <a:r>
              <a:rPr lang="en-US" dirty="0" smtClean="0"/>
              <a:t>term &amp; convenient objectives </a:t>
            </a:r>
            <a:r>
              <a:rPr lang="en-US" dirty="0"/>
              <a:t>(e.g. if one is partly egoist and partly altruist, but on altruism one is on a deliberation ladder, then maybe go with the egoistic part</a:t>
            </a:r>
            <a:r>
              <a:rPr lang="en-US" dirty="0" smtClean="0"/>
              <a:t>)</a:t>
            </a:r>
          </a:p>
          <a:p>
            <a:r>
              <a:rPr lang="en-US" dirty="0"/>
              <a:t>invest in developing inner </a:t>
            </a:r>
            <a:r>
              <a:rPr lang="en-US" dirty="0" smtClean="0"/>
              <a:t>capacity: not </a:t>
            </a:r>
            <a:r>
              <a:rPr lang="en-US" dirty="0"/>
              <a:t>more powers but rather propensity to use powers </a:t>
            </a:r>
            <a:r>
              <a:rPr lang="en-US" dirty="0" smtClean="0"/>
              <a:t>better</a:t>
            </a:r>
            <a:endParaRPr lang="en-GB" dirty="0"/>
          </a:p>
        </p:txBody>
      </p:sp>
    </p:spTree>
    <p:extLst>
      <p:ext uri="{BB962C8B-B14F-4D97-AF65-F5344CB8AC3E}">
        <p14:creationId xmlns:p14="http://schemas.microsoft.com/office/powerpoint/2010/main" val="1025573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177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(very) tentative signposts</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smtClean="0"/>
              <a:t>Computer hardware?————————————No</a:t>
            </a:r>
            <a:endParaRPr lang="en-GB" dirty="0"/>
          </a:p>
          <a:p>
            <a:pPr lvl="0"/>
            <a:r>
              <a:rPr lang="en-GB" dirty="0" smtClean="0"/>
              <a:t>Whole brain emulation?———————————No(?)</a:t>
            </a:r>
            <a:endParaRPr lang="en-GB" dirty="0"/>
          </a:p>
          <a:p>
            <a:pPr lvl="0"/>
            <a:r>
              <a:rPr lang="en-GB" dirty="0" smtClean="0"/>
              <a:t>Biological cognitive enhancement?——————Yes</a:t>
            </a:r>
          </a:p>
          <a:p>
            <a:pPr lvl="0"/>
            <a:r>
              <a:rPr lang="en-GB" dirty="0" smtClean="0"/>
              <a:t>Artificial intelligence?————————————No</a:t>
            </a:r>
          </a:p>
          <a:p>
            <a:pPr lvl="0"/>
            <a:r>
              <a:rPr lang="en-GB" dirty="0" smtClean="0"/>
              <a:t>Lead of AI frontrunner?-——————————---Yes</a:t>
            </a:r>
          </a:p>
          <a:p>
            <a:pPr lvl="0"/>
            <a:r>
              <a:rPr lang="en-GB" dirty="0" smtClean="0"/>
              <a:t>Solutions to the control problem?———————Yes</a:t>
            </a:r>
          </a:p>
          <a:p>
            <a:pPr lvl="0"/>
            <a:r>
              <a:rPr lang="en-GB" dirty="0" smtClean="0"/>
              <a:t>Effective altruism movement?————————-Yes</a:t>
            </a:r>
          </a:p>
          <a:p>
            <a:pPr lvl="0"/>
            <a:r>
              <a:rPr lang="en-GB" dirty="0" smtClean="0"/>
              <a:t>International peace and cooperation?—————Yes</a:t>
            </a:r>
          </a:p>
          <a:p>
            <a:pPr lvl="0"/>
            <a:r>
              <a:rPr lang="en-GB" dirty="0" smtClean="0"/>
              <a:t>Synthetic biology?-—————————————-No(?)</a:t>
            </a:r>
          </a:p>
          <a:p>
            <a:pPr lvl="0"/>
            <a:r>
              <a:rPr lang="en-GB" dirty="0" smtClean="0"/>
              <a:t>Nanotechnology?-—————————————--No</a:t>
            </a:r>
            <a:endParaRPr lang="en-GB" dirty="0"/>
          </a:p>
          <a:p>
            <a:r>
              <a:rPr lang="en-US" dirty="0" smtClean="0"/>
              <a:t>Economic growth?-—————————————--  ?</a:t>
            </a:r>
          </a:p>
          <a:p>
            <a:r>
              <a:rPr lang="en-US" dirty="0" smtClean="0"/>
              <a:t>Small and medium-scale catastrophe prevention?-- ?</a:t>
            </a:r>
            <a:endParaRPr lang="en-GB" dirty="0"/>
          </a:p>
        </p:txBody>
      </p:sp>
    </p:spTree>
    <p:extLst>
      <p:ext uri="{BB962C8B-B14F-4D97-AF65-F5344CB8AC3E}">
        <p14:creationId xmlns:p14="http://schemas.microsoft.com/office/powerpoint/2010/main" val="2811009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Technological completion conjecture</a:t>
            </a:r>
            <a:endParaRPr lang="en-US" dirty="0"/>
          </a:p>
        </p:txBody>
      </p:sp>
      <p:sp>
        <p:nvSpPr>
          <p:cNvPr id="4" name="Rectangle 3"/>
          <p:cNvSpPr/>
          <p:nvPr/>
        </p:nvSpPr>
        <p:spPr>
          <a:xfrm>
            <a:off x="662592" y="1859340"/>
            <a:ext cx="7915357" cy="1569660"/>
          </a:xfrm>
          <a:prstGeom prst="rect">
            <a:avLst/>
          </a:prstGeom>
          <a:ln>
            <a:noFill/>
          </a:ln>
          <a:effectLst>
            <a:glow rad="101600">
              <a:schemeClr val="accent1">
                <a:lumMod val="40000"/>
                <a:lumOff val="60000"/>
                <a:alpha val="75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r>
              <a:rPr lang="en-US" sz="2400" dirty="0" smtClean="0">
                <a:latin typeface="Arial"/>
                <a:cs typeface="Arial"/>
              </a:rPr>
              <a:t>If </a:t>
            </a:r>
            <a:r>
              <a:rPr lang="en-US" sz="2400" dirty="0">
                <a:latin typeface="Arial"/>
                <a:cs typeface="Arial"/>
              </a:rPr>
              <a:t>scientific and technological development efforts do not effectively cease, then all important basic capabilities that could be obtained through some possible technology will be obtained. </a:t>
            </a:r>
            <a:r>
              <a:rPr lang="en-US" sz="2400" dirty="0">
                <a:solidFill>
                  <a:schemeClr val="accent3">
                    <a:lumMod val="20000"/>
                    <a:lumOff val="80000"/>
                  </a:schemeClr>
                </a:solidFill>
                <a:latin typeface="Arial"/>
                <a:cs typeface="Arial"/>
              </a:rPr>
              <a:t> </a:t>
            </a:r>
          </a:p>
        </p:txBody>
      </p:sp>
    </p:spTree>
    <p:extLst>
      <p:ext uri="{BB962C8B-B14F-4D97-AF65-F5344CB8AC3E}">
        <p14:creationId xmlns:p14="http://schemas.microsoft.com/office/powerpoint/2010/main" val="20087561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
            </a:r>
            <a:r>
              <a:rPr lang="en-US" dirty="0" smtClean="0"/>
              <a:t>eed for speed?</a:t>
            </a:r>
            <a:endParaRPr lang="en-US" dirty="0"/>
          </a:p>
        </p:txBody>
      </p:sp>
      <p:sp>
        <p:nvSpPr>
          <p:cNvPr id="4" name="Rectangle 3"/>
          <p:cNvSpPr/>
          <p:nvPr/>
        </p:nvSpPr>
        <p:spPr>
          <a:xfrm>
            <a:off x="662592" y="1859340"/>
            <a:ext cx="7932440" cy="2677656"/>
          </a:xfrm>
          <a:prstGeom prst="rect">
            <a:avLst/>
          </a:prstGeom>
          <a:ln>
            <a:noFill/>
          </a:ln>
          <a:effectLst>
            <a:glow rad="101600">
              <a:schemeClr val="accent2">
                <a:lumMod val="40000"/>
                <a:lumOff val="60000"/>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latin typeface="Arial"/>
                <a:cs typeface="Arial"/>
              </a:rPr>
              <a:t>“I </a:t>
            </a:r>
            <a:r>
              <a:rPr lang="en-US" sz="2400" dirty="0">
                <a:latin typeface="Arial"/>
                <a:cs typeface="Arial"/>
              </a:rPr>
              <a:t>instinctively think go faster.  Not because I think this is better for the world.  Why should I care about the world when I am dead and gone?  I want it to go fast, damn it!  This increases the chance I have of experiencing a more technologically advanced future</a:t>
            </a:r>
            <a:r>
              <a:rPr lang="en-US" sz="2400" dirty="0" smtClean="0">
                <a:latin typeface="Arial"/>
                <a:cs typeface="Arial"/>
              </a:rPr>
              <a:t>.”</a:t>
            </a:r>
          </a:p>
          <a:p>
            <a:endParaRPr lang="en-US" sz="2400" dirty="0">
              <a:solidFill>
                <a:schemeClr val="accent3">
                  <a:lumMod val="20000"/>
                  <a:lumOff val="80000"/>
                </a:schemeClr>
              </a:solidFill>
              <a:latin typeface="Arial"/>
              <a:cs typeface="Arial"/>
            </a:endParaRPr>
          </a:p>
          <a:p>
            <a:pPr algn="r"/>
            <a:r>
              <a:rPr lang="en-US" sz="2400" dirty="0" smtClean="0">
                <a:solidFill>
                  <a:schemeClr val="bg1"/>
                </a:solidFill>
                <a:latin typeface="Arial"/>
                <a:cs typeface="Arial"/>
              </a:rPr>
              <a:t>— the blog-commenter “</a:t>
            </a:r>
            <a:r>
              <a:rPr lang="en-US" sz="2400" dirty="0" err="1" smtClean="0">
                <a:solidFill>
                  <a:schemeClr val="bg1"/>
                </a:solidFill>
                <a:latin typeface="Arial"/>
                <a:cs typeface="Arial"/>
              </a:rPr>
              <a:t>washbash</a:t>
            </a:r>
            <a:r>
              <a:rPr lang="en-US" sz="2400" dirty="0" smtClean="0">
                <a:solidFill>
                  <a:schemeClr val="bg1"/>
                </a:solidFill>
                <a:latin typeface="Arial"/>
                <a:cs typeface="Arial"/>
              </a:rPr>
              <a:t>”</a:t>
            </a:r>
            <a:endParaRPr lang="en-US" sz="2400" dirty="0">
              <a:solidFill>
                <a:schemeClr val="bg1"/>
              </a:solidFill>
              <a:latin typeface="Arial"/>
              <a:cs typeface="Arial"/>
            </a:endParaRPr>
          </a:p>
        </p:txBody>
      </p:sp>
    </p:spTree>
    <p:extLst>
      <p:ext uri="{BB962C8B-B14F-4D97-AF65-F5344CB8AC3E}">
        <p14:creationId xmlns:p14="http://schemas.microsoft.com/office/powerpoint/2010/main" val="1696750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706" y="1774796"/>
            <a:ext cx="8125094" cy="4795207"/>
          </a:xfrm>
          <a:prstGeom prst="rect">
            <a:avLst/>
          </a:prstGeom>
          <a:gradFill flip="none" rotWithShape="1">
            <a:gsLst>
              <a:gs pos="77000">
                <a:schemeClr val="tx1"/>
              </a:gs>
              <a:gs pos="86000">
                <a:schemeClr val="bg1"/>
              </a:gs>
              <a:gs pos="81000">
                <a:schemeClr val="bg1">
                  <a:lumMod val="85000"/>
                  <a:lumOff val="1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dirty="0" smtClean="0"/>
              <a:t>The risk of creativity</a:t>
            </a:r>
            <a:endParaRPr lang="en-US" dirty="0"/>
          </a:p>
        </p:txBody>
      </p:sp>
      <p:pic>
        <p:nvPicPr>
          <p:cNvPr id="2050" name="Picture 2" descr="http://cms.esi.info/Media/productImages/Architectural_Heritage_Renaissance_cast_lead_ur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805" y="2366097"/>
            <a:ext cx="3698875" cy="305997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630567"/>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755" y="5144656"/>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417" y="4623956"/>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0905" y="5070475"/>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5605" y="5262562"/>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www.abacusdev.com/images/GreyBall.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089919" y="4774769"/>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4217" y="5479754"/>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3510" y="5070475"/>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http://www.abacusdev.com/images/GreyBall.jpg"/>
          <p:cNvPicPr>
            <a:picLocks noChangeAspect="1" noChangeArrowheads="1"/>
          </p:cNvPicPr>
          <p:nvPr/>
        </p:nvPicPr>
        <p:blipFill>
          <a:blip r:embed="rId7">
            <a:extLst>
              <a:ext uri="{BEBA8EAE-BF5A-486C-A8C5-ECC9F3942E4B}">
                <a14:imgProps xmlns:a14="http://schemas.microsoft.com/office/drawing/2010/main">
                  <a14:imgLayer r:embed="rId6">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3287077" y="5500497"/>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descr="http://www.abacusdev.com/images/GreyBall.jpg"/>
          <p:cNvPicPr>
            <a:picLocks noChangeAspect="1" noChangeArrowheads="1"/>
          </p:cNvPicPr>
          <p:nvPr/>
        </p:nvPicPr>
        <p:blipFill>
          <a:blip r:embed="rId7">
            <a:extLst>
              <a:ext uri="{BEBA8EAE-BF5A-486C-A8C5-ECC9F3942E4B}">
                <a14:imgProps xmlns:a14="http://schemas.microsoft.com/office/drawing/2010/main">
                  <a14:imgLayer r:embed="rId6">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4933208" y="5919760"/>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http://www.abacusdev.com/images/GreyBall.jpg"/>
          <p:cNvPicPr>
            <a:picLocks noChangeAspect="1" noChangeArrowheads="1"/>
          </p:cNvPicPr>
          <p:nvPr/>
        </p:nvPicPr>
        <p:blipFill>
          <a:blip r:embed="rId7">
            <a:extLst>
              <a:ext uri="{BEBA8EAE-BF5A-486C-A8C5-ECC9F3942E4B}">
                <a14:imgProps xmlns:a14="http://schemas.microsoft.com/office/drawing/2010/main">
                  <a14:imgLayer r:embed="rId6">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5946949" y="5172616"/>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16386" name="Picture 2" descr="http://www.network-weathermap.com/svn/repos/trunk/images/grey-ball-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7023" y="4688144"/>
            <a:ext cx="338225" cy="33822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network-weathermap.com/svn/repos/trunk/images/grey-ball-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1999" y="4997634"/>
            <a:ext cx="338225" cy="338225"/>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www.network-weathermap.com/svn/repos/trunk/images/grey-ball-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5548" y="5464736"/>
            <a:ext cx="338225" cy="338225"/>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www.network-weathermap.com/svn/repos/trunk/images/grey-ball-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4139" y="5926859"/>
            <a:ext cx="338225" cy="3382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5586276"/>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8" descr="http://www.abacusdev.com/images/GreyBall.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6368256" y="5676709"/>
            <a:ext cx="352424" cy="352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91402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1706" y="1774796"/>
            <a:ext cx="8125094" cy="4795207"/>
          </a:xfrm>
          <a:prstGeom prst="rect">
            <a:avLst/>
          </a:prstGeom>
          <a:gradFill flip="none" rotWithShape="1">
            <a:gsLst>
              <a:gs pos="77000">
                <a:schemeClr val="tx1"/>
              </a:gs>
              <a:gs pos="86000">
                <a:schemeClr val="bg1"/>
              </a:gs>
              <a:gs pos="81000">
                <a:schemeClr val="bg1">
                  <a:lumMod val="85000"/>
                  <a:lumOff val="1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dirty="0" smtClean="0"/>
              <a:t>The risk of creativity</a:t>
            </a:r>
            <a:endParaRPr lang="en-US" dirty="0"/>
          </a:p>
        </p:txBody>
      </p:sp>
      <p:pic>
        <p:nvPicPr>
          <p:cNvPr id="2050" name="Picture 2" descr="http://cms.esi.info/Media/productImages/Architectural_Heritage_Renaissance_cast_lead_ur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805" y="2366097"/>
            <a:ext cx="3698875" cy="305997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5630567"/>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755" y="5144656"/>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417" y="4623956"/>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0905" y="5070475"/>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5605" y="5262562"/>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www.abacusdev.com/images/GreyBall.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089919" y="4774769"/>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4217" y="5479754"/>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3510" y="5070475"/>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http://www.abacusdev.com/images/GreyBall.jpg"/>
          <p:cNvPicPr>
            <a:picLocks noChangeAspect="1" noChangeArrowheads="1"/>
          </p:cNvPicPr>
          <p:nvPr/>
        </p:nvPicPr>
        <p:blipFill>
          <a:blip r:embed="rId7">
            <a:extLst>
              <a:ext uri="{BEBA8EAE-BF5A-486C-A8C5-ECC9F3942E4B}">
                <a14:imgProps xmlns:a14="http://schemas.microsoft.com/office/drawing/2010/main">
                  <a14:imgLayer r:embed="rId6">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3287077" y="5500497"/>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descr="http://www.abacusdev.com/images/GreyBall.jpg"/>
          <p:cNvPicPr>
            <a:picLocks noChangeAspect="1" noChangeArrowheads="1"/>
          </p:cNvPicPr>
          <p:nvPr/>
        </p:nvPicPr>
        <p:blipFill>
          <a:blip r:embed="rId7">
            <a:extLst>
              <a:ext uri="{BEBA8EAE-BF5A-486C-A8C5-ECC9F3942E4B}">
                <a14:imgProps xmlns:a14="http://schemas.microsoft.com/office/drawing/2010/main">
                  <a14:imgLayer r:embed="rId6">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4933208" y="5919760"/>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http://www.abacusdev.com/images/GreyBall.jpg"/>
          <p:cNvPicPr>
            <a:picLocks noChangeAspect="1" noChangeArrowheads="1"/>
          </p:cNvPicPr>
          <p:nvPr/>
        </p:nvPicPr>
        <p:blipFill>
          <a:blip r:embed="rId7">
            <a:extLst>
              <a:ext uri="{BEBA8EAE-BF5A-486C-A8C5-ECC9F3942E4B}">
                <a14:imgProps xmlns:a14="http://schemas.microsoft.com/office/drawing/2010/main">
                  <a14:imgLayer r:embed="rId6">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5946949" y="5172616"/>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16386" name="Picture 2" descr="http://www.network-weathermap.com/svn/repos/trunk/images/grey-ball-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7023" y="4688144"/>
            <a:ext cx="338225" cy="33822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network-weathermap.com/svn/repos/trunk/images/grey-ball-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1999" y="4997634"/>
            <a:ext cx="338225" cy="338225"/>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www.network-weathermap.com/svn/repos/trunk/images/grey-ball-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5548" y="5464736"/>
            <a:ext cx="338225" cy="338225"/>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www.network-weathermap.com/svn/repos/trunk/images/grey-ball-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4139" y="5926859"/>
            <a:ext cx="338225" cy="3382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6" descr="http://www.luckybowler.com/images/bowlingballs/307-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5586276"/>
            <a:ext cx="327025" cy="327025"/>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8" descr="http://www.abacusdev.com/images/GreyBall.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6368256" y="5676709"/>
            <a:ext cx="352424" cy="35242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http://3.bp.blogspot.com/-MdP-TH9w9wo/TkycTF0E1MI/AAAAAAAAD_o/08Cqf0p2o9c/s1600/blackb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7761" y="2411626"/>
            <a:ext cx="433388" cy="433388"/>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5102763" y="1782937"/>
            <a:ext cx="565150" cy="769441"/>
          </a:xfrm>
          <a:prstGeom prst="rect">
            <a:avLst/>
          </a:prstGeom>
          <a:noFill/>
        </p:spPr>
        <p:txBody>
          <a:bodyPr wrap="square" rtlCol="0">
            <a:spAutoFit/>
          </a:bodyPr>
          <a:lstStyle/>
          <a:p>
            <a:r>
              <a:rPr lang="en-GB" sz="4400" b="1" dirty="0" smtClean="0">
                <a:solidFill>
                  <a:srgbClr val="000000"/>
                </a:solidFill>
                <a:latin typeface="Arial"/>
                <a:cs typeface="Arial"/>
              </a:rPr>
              <a:t>?</a:t>
            </a:r>
            <a:endParaRPr lang="en-US" sz="4400" b="1" dirty="0">
              <a:solidFill>
                <a:srgbClr val="000000"/>
              </a:solidFill>
              <a:latin typeface="Arial"/>
              <a:cs typeface="Arial"/>
            </a:endParaRPr>
          </a:p>
        </p:txBody>
      </p:sp>
    </p:spTree>
    <p:extLst>
      <p:ext uri="{BB962C8B-B14F-4D97-AF65-F5344CB8AC3E}">
        <p14:creationId xmlns:p14="http://schemas.microsoft.com/office/powerpoint/2010/main" val="295138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concepts</a:t>
            </a:r>
            <a:endParaRPr lang="en-US" dirty="0"/>
          </a:p>
        </p:txBody>
      </p:sp>
      <p:sp>
        <p:nvSpPr>
          <p:cNvPr id="3" name="Content Placeholder 2"/>
          <p:cNvSpPr>
            <a:spLocks noGrp="1"/>
          </p:cNvSpPr>
          <p:nvPr>
            <p:ph idx="1"/>
          </p:nvPr>
        </p:nvSpPr>
        <p:spPr/>
        <p:txBody>
          <a:bodyPr/>
          <a:lstStyle/>
          <a:p>
            <a:r>
              <a:rPr lang="en-US" dirty="0" smtClean="0"/>
              <a:t>Crucial consideration components</a:t>
            </a:r>
          </a:p>
          <a:p>
            <a:pPr lvl="1"/>
            <a:r>
              <a:rPr lang="en-US" dirty="0" smtClean="0"/>
              <a:t>Considerations (arguments</a:t>
            </a:r>
            <a:r>
              <a:rPr lang="en-US" dirty="0"/>
              <a:t>, ideas, </a:t>
            </a:r>
            <a:r>
              <a:rPr lang="en-US" dirty="0" smtClean="0"/>
              <a:t>data) which</a:t>
            </a:r>
            <a:r>
              <a:rPr lang="en-US" dirty="0"/>
              <a:t>, while not on their own amounting to CCs, have a substantial probability of serving a central role within a </a:t>
            </a:r>
            <a:r>
              <a:rPr lang="en-US" dirty="0" smtClean="0"/>
              <a:t>CC</a:t>
            </a:r>
          </a:p>
          <a:p>
            <a:r>
              <a:rPr lang="en-US" dirty="0" smtClean="0"/>
              <a:t>Deliberation ladders</a:t>
            </a:r>
          </a:p>
          <a:p>
            <a:pPr lvl="1"/>
            <a:r>
              <a:rPr lang="en-US" dirty="0" smtClean="0"/>
              <a:t>Sequence of CCs </a:t>
            </a:r>
            <a:endParaRPr lang="en-US" dirty="0"/>
          </a:p>
        </p:txBody>
      </p:sp>
    </p:spTree>
    <p:extLst>
      <p:ext uri="{BB962C8B-B14F-4D97-AF65-F5344CB8AC3E}">
        <p14:creationId xmlns:p14="http://schemas.microsoft.com/office/powerpoint/2010/main" val="668615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Hazardous future techs?</a:t>
            </a:r>
            <a:endParaRPr lang="en-US" dirty="0"/>
          </a:p>
        </p:txBody>
      </p:sp>
      <p:sp>
        <p:nvSpPr>
          <p:cNvPr id="3" name="Content Placeholder 2"/>
          <p:cNvSpPr>
            <a:spLocks noGrp="1"/>
          </p:cNvSpPr>
          <p:nvPr>
            <p:ph idx="1"/>
          </p:nvPr>
        </p:nvSpPr>
        <p:spPr/>
        <p:txBody>
          <a:bodyPr>
            <a:normAutofit/>
          </a:bodyPr>
          <a:lstStyle/>
          <a:p>
            <a:r>
              <a:rPr lang="en-US" sz="2400" dirty="0">
                <a:latin typeface="Arial"/>
                <a:cs typeface="Arial"/>
              </a:rPr>
              <a:t>Machine </a:t>
            </a:r>
            <a:r>
              <a:rPr lang="en-US" sz="2400" dirty="0" smtClean="0">
                <a:latin typeface="Arial"/>
                <a:cs typeface="Arial"/>
              </a:rPr>
              <a:t>intelligence</a:t>
            </a:r>
          </a:p>
          <a:p>
            <a:r>
              <a:rPr lang="en-US" sz="2400" dirty="0" smtClean="0">
                <a:latin typeface="Arial"/>
                <a:cs typeface="Arial"/>
              </a:rPr>
              <a:t>Synthetic biology</a:t>
            </a:r>
          </a:p>
          <a:p>
            <a:r>
              <a:rPr lang="en-US" sz="2400" dirty="0" smtClean="0">
                <a:latin typeface="Arial"/>
                <a:cs typeface="Arial"/>
              </a:rPr>
              <a:t>Molecular nanotechnology</a:t>
            </a:r>
          </a:p>
          <a:p>
            <a:r>
              <a:rPr lang="en-US" sz="2400" dirty="0" smtClean="0">
                <a:latin typeface="Arial"/>
                <a:cs typeface="Arial"/>
              </a:rPr>
              <a:t>Totalitarianism-enabling technologies</a:t>
            </a:r>
          </a:p>
          <a:p>
            <a:r>
              <a:rPr lang="en-US" sz="2400" dirty="0">
                <a:latin typeface="Arial"/>
                <a:cs typeface="Arial"/>
              </a:rPr>
              <a:t>H</a:t>
            </a:r>
            <a:r>
              <a:rPr lang="en-US" sz="2400" dirty="0" smtClean="0">
                <a:latin typeface="Arial"/>
                <a:cs typeface="Arial"/>
              </a:rPr>
              <a:t>uman modification</a:t>
            </a:r>
          </a:p>
          <a:p>
            <a:r>
              <a:rPr lang="en-US" sz="2400" dirty="0" err="1" smtClean="0">
                <a:latin typeface="Arial"/>
                <a:cs typeface="Arial"/>
              </a:rPr>
              <a:t>Geoengineering</a:t>
            </a:r>
            <a:endParaRPr lang="en-US" sz="2400" dirty="0" smtClean="0">
              <a:latin typeface="Arial"/>
              <a:cs typeface="Arial"/>
            </a:endParaRPr>
          </a:p>
          <a:p>
            <a:r>
              <a:rPr lang="en-US" sz="2400" dirty="0" smtClean="0">
                <a:latin typeface="Arial"/>
                <a:cs typeface="Arial"/>
              </a:rPr>
              <a:t>Unknown</a:t>
            </a:r>
          </a:p>
          <a:p>
            <a:r>
              <a:rPr lang="en-US" sz="2400" dirty="0" smtClean="0">
                <a:latin typeface="Arial"/>
                <a:cs typeface="Arial"/>
              </a:rPr>
              <a:t>Unknown</a:t>
            </a:r>
          </a:p>
          <a:p>
            <a:r>
              <a:rPr lang="en-US" sz="2400" dirty="0" smtClean="0">
                <a:latin typeface="Arial"/>
                <a:cs typeface="Arial"/>
              </a:rPr>
              <a:t>Unknown</a:t>
            </a:r>
          </a:p>
          <a:p>
            <a:r>
              <a:rPr lang="en-US" sz="2400" dirty="0" smtClean="0">
                <a:latin typeface="Arial"/>
                <a:cs typeface="Arial"/>
              </a:rPr>
              <a:t>Unknown</a:t>
            </a:r>
          </a:p>
        </p:txBody>
      </p:sp>
    </p:spTree>
    <p:extLst>
      <p:ext uri="{BB962C8B-B14F-4D97-AF65-F5344CB8AC3E}">
        <p14:creationId xmlns:p14="http://schemas.microsoft.com/office/powerpoint/2010/main" val="1104945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ast philanthropy </a:t>
            </a:r>
            <a:endParaRPr lang="en-US" dirty="0"/>
          </a:p>
        </p:txBody>
      </p:sp>
      <p:sp>
        <p:nvSpPr>
          <p:cNvPr id="3" name="Content Placeholder 2"/>
          <p:cNvSpPr>
            <a:spLocks noGrp="1"/>
          </p:cNvSpPr>
          <p:nvPr>
            <p:ph idx="1"/>
          </p:nvPr>
        </p:nvSpPr>
        <p:spPr/>
        <p:txBody>
          <a:bodyPr/>
          <a:lstStyle/>
          <a:p>
            <a:r>
              <a:rPr lang="en-US" dirty="0" smtClean="0"/>
              <a:t>Share meat with the tribe?</a:t>
            </a:r>
          </a:p>
          <a:p>
            <a:r>
              <a:rPr lang="en-US" dirty="0" smtClean="0"/>
              <a:t>Hold a festival for the people?</a:t>
            </a:r>
          </a:p>
          <a:p>
            <a:r>
              <a:rPr lang="it-IT" dirty="0"/>
              <a:t>347 B.C.</a:t>
            </a:r>
            <a:r>
              <a:rPr lang="en-US" dirty="0" smtClean="0"/>
              <a:t>Plato's </a:t>
            </a:r>
            <a:r>
              <a:rPr lang="en-US" dirty="0"/>
              <a:t>will left his farm to a nephew with instructions the proceeds be used to support students and faculty at the academy he founded.</a:t>
            </a:r>
            <a:endParaRPr lang="en-US" dirty="0" smtClean="0"/>
          </a:p>
        </p:txBody>
      </p:sp>
    </p:spTree>
    <p:extLst>
      <p:ext uri="{BB962C8B-B14F-4D97-AF65-F5344CB8AC3E}">
        <p14:creationId xmlns:p14="http://schemas.microsoft.com/office/powerpoint/2010/main" val="1801920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CCCs</a:t>
            </a:r>
          </a:p>
          <a:p>
            <a:r>
              <a:rPr lang="en-US" dirty="0" err="1" smtClean="0"/>
              <a:t>Def</a:t>
            </a:r>
            <a:r>
              <a:rPr lang="en-US" dirty="0" smtClean="0"/>
              <a:t> deliberation ladder</a:t>
            </a:r>
            <a:endParaRPr lang="en-US" dirty="0"/>
          </a:p>
        </p:txBody>
      </p:sp>
    </p:spTree>
    <p:extLst>
      <p:ext uri="{BB962C8B-B14F-4D97-AF65-F5344CB8AC3E}">
        <p14:creationId xmlns:p14="http://schemas.microsoft.com/office/powerpoint/2010/main" val="1604663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Should I vote in the national election?</a:t>
            </a:r>
          </a:p>
        </p:txBody>
      </p:sp>
    </p:spTree>
    <p:extLst>
      <p:ext uri="{BB962C8B-B14F-4D97-AF65-F5344CB8AC3E}">
        <p14:creationId xmlns:p14="http://schemas.microsoft.com/office/powerpoint/2010/main" val="1284998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Should I vote in the national election?</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a:t>
            </a:r>
            <a:r>
              <a:rPr lang="en-US" sz="1600" dirty="0" smtClean="0">
                <a:solidFill>
                  <a:srgbClr val="000000"/>
                </a:solidFill>
                <a:ea typeface="Baskerville"/>
              </a:rPr>
              <a:t>A1)  I </a:t>
            </a:r>
            <a:r>
              <a:rPr lang="en-US" sz="1600" dirty="0">
                <a:solidFill>
                  <a:srgbClr val="000000"/>
                </a:solidFill>
                <a:ea typeface="Baskerville"/>
              </a:rPr>
              <a:t>should vote in order to put the better candidate into office</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66365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Should I vote in the national election?</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a:t>
            </a:r>
            <a:r>
              <a:rPr lang="en-US" sz="1600" dirty="0" smtClean="0">
                <a:solidFill>
                  <a:srgbClr val="000000"/>
                </a:solidFill>
                <a:ea typeface="Baskerville"/>
              </a:rPr>
              <a:t>A1)  I </a:t>
            </a:r>
            <a:r>
              <a:rPr lang="en-US" sz="1600" dirty="0">
                <a:solidFill>
                  <a:srgbClr val="000000"/>
                </a:solidFill>
                <a:ea typeface="Baskerville"/>
              </a:rPr>
              <a:t>should vote in order to put the better candidate into office.</a:t>
            </a:r>
          </a:p>
          <a:p>
            <a:pPr marL="0" indent="0">
              <a:buNone/>
            </a:pPr>
            <a:r>
              <a:rPr lang="en-US" sz="1600" dirty="0">
                <a:solidFill>
                  <a:srgbClr val="000000"/>
                </a:solidFill>
                <a:ea typeface="Baskerville"/>
              </a:rPr>
              <a:t>(A2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My </a:t>
            </a:r>
            <a:r>
              <a:rPr lang="en-US" sz="1600" dirty="0">
                <a:solidFill>
                  <a:srgbClr val="000000"/>
                </a:solidFill>
                <a:ea typeface="Baskerville"/>
              </a:rPr>
              <a:t>vote is extremely unlikely to make a difference.  I should not vote but put my time to better use</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186624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Should I vote in the national election?</a:t>
            </a:r>
          </a:p>
        </p:txBody>
      </p:sp>
      <p:sp>
        <p:nvSpPr>
          <p:cNvPr id="3" name="Content Placeholder 2"/>
          <p:cNvSpPr>
            <a:spLocks noGrp="1"/>
          </p:cNvSpPr>
          <p:nvPr>
            <p:ph idx="1"/>
          </p:nvPr>
        </p:nvSpPr>
        <p:spPr>
          <a:xfrm>
            <a:off x="457200" y="1600199"/>
            <a:ext cx="8229600" cy="4022133"/>
          </a:xfrm>
        </p:spPr>
        <p:txBody>
          <a:bodyPr>
            <a:noAutofit/>
          </a:bodyPr>
          <a:lstStyle/>
          <a:p>
            <a:pPr marL="0" indent="0">
              <a:buNone/>
            </a:pPr>
            <a:r>
              <a:rPr lang="en-US" sz="1600" dirty="0">
                <a:solidFill>
                  <a:srgbClr val="000000"/>
                </a:solidFill>
                <a:ea typeface="Baskerville"/>
              </a:rPr>
              <a:t>(</a:t>
            </a:r>
            <a:r>
              <a:rPr lang="en-US" sz="1600" dirty="0" smtClean="0">
                <a:solidFill>
                  <a:srgbClr val="000000"/>
                </a:solidFill>
                <a:ea typeface="Baskerville"/>
              </a:rPr>
              <a:t>A1)  I </a:t>
            </a:r>
            <a:r>
              <a:rPr lang="en-US" sz="1600" dirty="0">
                <a:solidFill>
                  <a:srgbClr val="000000"/>
                </a:solidFill>
                <a:ea typeface="Baskerville"/>
              </a:rPr>
              <a:t>should vote in order to put the better candidate into office.</a:t>
            </a:r>
          </a:p>
          <a:p>
            <a:pPr marL="0" indent="0">
              <a:buNone/>
            </a:pPr>
            <a:r>
              <a:rPr lang="en-US" sz="1600" dirty="0">
                <a:solidFill>
                  <a:srgbClr val="000000"/>
                </a:solidFill>
                <a:ea typeface="Baskerville"/>
              </a:rPr>
              <a:t>(A2</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My </a:t>
            </a:r>
            <a:r>
              <a:rPr lang="en-US" sz="1600" dirty="0">
                <a:solidFill>
                  <a:srgbClr val="000000"/>
                </a:solidFill>
                <a:ea typeface="Baskerville"/>
              </a:rPr>
              <a:t>vote is extremely unlikely to make a difference.  I should not vote but put my time to better use.</a:t>
            </a:r>
          </a:p>
          <a:p>
            <a:pPr marL="0" indent="0">
              <a:buNone/>
            </a:pPr>
            <a:r>
              <a:rPr lang="en-US" sz="1600" dirty="0">
                <a:solidFill>
                  <a:srgbClr val="000000"/>
                </a:solidFill>
                <a:ea typeface="Baskerville"/>
              </a:rPr>
              <a:t>(A3</a:t>
            </a:r>
            <a:r>
              <a:rPr lang="en-US" sz="1600" dirty="0" smtClean="0">
                <a:solidFill>
                  <a:srgbClr val="000000"/>
                </a:solidFill>
                <a:ea typeface="Baskerville"/>
              </a:rPr>
              <a:t>)</a:t>
            </a:r>
            <a:r>
              <a:rPr lang="en-US" sz="1600" dirty="0" smtClean="0">
                <a:solidFill>
                  <a:srgbClr val="000000"/>
                </a:solidFill>
                <a:ea typeface="Arial"/>
              </a:rPr>
              <a:t>  </a:t>
            </a:r>
            <a:r>
              <a:rPr lang="en-US" sz="1600" dirty="0" smtClean="0">
                <a:solidFill>
                  <a:srgbClr val="000000"/>
                </a:solidFill>
                <a:ea typeface="Baskerville"/>
              </a:rPr>
              <a:t>Although </a:t>
            </a:r>
            <a:r>
              <a:rPr lang="en-US" sz="1600" dirty="0">
                <a:solidFill>
                  <a:srgbClr val="000000"/>
                </a:solidFill>
                <a:ea typeface="Baskerville"/>
              </a:rPr>
              <a:t>it is unlikely that my vote would make a difference, the stakes are very high: millions of lives are affected by the president.  So even if the chance of my vote being decisive is only one in several millions, the expected benefit is large enough to be worth a trip to the polling station</a:t>
            </a:r>
            <a:r>
              <a:rPr lang="en-US" sz="1600" dirty="0" smtClean="0">
                <a:solidFill>
                  <a:srgbClr val="000000"/>
                </a:solidFill>
                <a:ea typeface="Baskerville"/>
              </a:rPr>
              <a:t>.</a:t>
            </a:r>
            <a:endParaRPr lang="en-US" sz="1600" dirty="0">
              <a:solidFill>
                <a:srgbClr val="000000"/>
              </a:solidFill>
              <a:ea typeface="Baskerville"/>
            </a:endParaRPr>
          </a:p>
        </p:txBody>
      </p:sp>
    </p:spTree>
    <p:extLst>
      <p:ext uri="{BB962C8B-B14F-4D97-AF65-F5344CB8AC3E}">
        <p14:creationId xmlns:p14="http://schemas.microsoft.com/office/powerpoint/2010/main" val="386788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61198</TotalTime>
  <Words>3782</Words>
  <Application>Microsoft Macintosh PowerPoint</Application>
  <PresentationFormat>On-screen Show (4:3)</PresentationFormat>
  <Paragraphs>354</Paragraphs>
  <Slides>52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Baskerville</vt:lpstr>
      <vt:lpstr>Calibri</vt:lpstr>
      <vt:lpstr>Palatino Linotype</vt:lpstr>
      <vt:lpstr>Times New Roman</vt:lpstr>
      <vt:lpstr> Black </vt:lpstr>
      <vt:lpstr>PowerPoint Presentation</vt:lpstr>
      <vt:lpstr>What is a crucial consideration?</vt:lpstr>
      <vt:lpstr>What is a crucial consideration?</vt:lpstr>
      <vt:lpstr>What is a crucial consideration?</vt:lpstr>
      <vt:lpstr>Related concepts</vt:lpstr>
      <vt:lpstr>Should I vote in the national election?</vt:lpstr>
      <vt:lpstr>Should I vote in the national election?</vt:lpstr>
      <vt:lpstr>Should I vote in the national election?</vt:lpstr>
      <vt:lpstr>Should I vote in the national election?</vt:lpstr>
      <vt:lpstr>Should I vote in the national election?</vt:lpstr>
      <vt:lpstr>Should I vote in the national election?</vt:lpstr>
      <vt:lpstr>Should I vote in the national election?</vt:lpstr>
      <vt:lpstr>Should I vote in the national election? (cont…)</vt:lpstr>
      <vt:lpstr>Should I vote in the national election? (cont…)</vt:lpstr>
      <vt:lpstr>Should I vote in the national election? (cont…)</vt:lpstr>
      <vt:lpstr>Should I vote in the national election? (cont…)</vt:lpstr>
      <vt:lpstr>Should I vote in the national election? (cont…)</vt:lpstr>
      <vt:lpstr>Should we favour more funding for X-Tech research?</vt:lpstr>
      <vt:lpstr>Should we favour more funding for X-Tech research?</vt:lpstr>
      <vt:lpstr>Should we favour more funding for X-Tech research?</vt:lpstr>
      <vt:lpstr>Should we favour more funding for X-Tech research?</vt:lpstr>
      <vt:lpstr>Should we favour more funding for X-Tech research?</vt:lpstr>
      <vt:lpstr>Should we favour more funding for X-Tech research?</vt:lpstr>
      <vt:lpstr>Should we favour more funding for X-Tech research? (cont…)</vt:lpstr>
      <vt:lpstr>Should we favour more funding for X-Tech research? (cont…)</vt:lpstr>
      <vt:lpstr>Should we favour more funding for X-Tech research? (cont…)</vt:lpstr>
      <vt:lpstr>Why is utilitarianism rich in CCs?</vt:lpstr>
      <vt:lpstr>Evaluation function</vt:lpstr>
      <vt:lpstr>Evaluation function</vt:lpstr>
      <vt:lpstr>Evaluation function</vt:lpstr>
      <vt:lpstr>Evaluation function</vt:lpstr>
      <vt:lpstr>PowerPoint Presentation</vt:lpstr>
      <vt:lpstr>PowerPoint Presentation</vt:lpstr>
      <vt:lpstr>MAXIPOK</vt:lpstr>
      <vt:lpstr>Evaluation function</vt:lpstr>
      <vt:lpstr>Evaluation function</vt:lpstr>
      <vt:lpstr>Dynamic sustainability</vt:lpstr>
      <vt:lpstr>Evaluation function</vt:lpstr>
      <vt:lpstr>Principle of differential technological development</vt:lpstr>
      <vt:lpstr>Cause selection vs. signature determination</vt:lpstr>
      <vt:lpstr>Some (very) tentative signposts</vt:lpstr>
      <vt:lpstr>List of some areas with candidate remaining CCs or CCCs</vt:lpstr>
      <vt:lpstr>Some partial remedies</vt:lpstr>
      <vt:lpstr>PowerPoint Presentation</vt:lpstr>
      <vt:lpstr>Some (very) tentative signposts</vt:lpstr>
      <vt:lpstr>Technological completion conjecture</vt:lpstr>
      <vt:lpstr>Need for speed?</vt:lpstr>
      <vt:lpstr>The risk of creativity</vt:lpstr>
      <vt:lpstr>The risk of creativity</vt:lpstr>
      <vt:lpstr>Hazardous future techs?</vt:lpstr>
      <vt:lpstr>Past philanthropy </vt:lpstr>
      <vt:lpstr>notes</vt:lpstr>
    </vt:vector>
  </TitlesOfParts>
  <Company>University of Oxford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Human Nature</dc:title>
  <dc:creator>Nick Bostrom</dc:creator>
  <cp:lastModifiedBy>Abe Appleyard</cp:lastModifiedBy>
  <cp:revision>157</cp:revision>
  <dcterms:created xsi:type="dcterms:W3CDTF">2013-02-27T23:25:46Z</dcterms:created>
  <dcterms:modified xsi:type="dcterms:W3CDTF">2015-10-28T19:49:07Z</dcterms:modified>
</cp:coreProperties>
</file>